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notesMasterIdLst>
    <p:notesMasterId r:id="rId13"/>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0:00-0:20
Hi, I am Naman Jain. I started with the current super.money product rather than a blank page.
The app already connects payments with credit score, credit building, credit access, and a Splitstore commerce entry. My question was what comes next: how can that existing relationship become an affordability-first commerce business with repeat usage and positive contribution?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Appendix.
The central data-model decision is to use checkout session as the join point across quote, payment, loan, order, refund, and settlement. In-app and merchant checkout share canonical offer and orchestration contracts. Every write is idempotent; quotes expire; webhooks are signed and replay-safe.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Appendix.
Compliance is represented as product and system state: purpose-bound consent, lender attribution, APR and total repayment, versioned KFS, auditable acceptance, grievance and correction, refund allocation, and data minimisation. The main launch risks are credit loss, returns, seller quality, partner outages, and misleading claims. Each has a product control and a kill switch or operating owner.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0:20-0:45
I would launch for existing high-frequency UPI users considering a practical five-to-thirty-thousand-rupee purchase. That includes credit-underserved users, cash-flow-constrained users, and full-UPI deal seekers.
I would begin with budget phones, small appliances, and work or study devices. These categories combine real affordability need with manageable returns and available supply. The first release is one hundred to three hundred governed SKUs, so product-market-fit evidence is not hidden by marketplace breadth.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0:45-1:15
The borrower experience begins with affordability, not a finance option discovered at the last step.
Splitstore lets Asha browse by what is due today. The product page exposes price, plan, lender, fees, KFS, dates, and full-UPI fallback. The new bag is the AOV decision surface: it shows remaining limit and one relevant add-on with the exact repayment change. Credit Health remains under Profile and supports source, freshness, factors, actions, delay, and correction without promising approval.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1:15-1:40
The supply side is an affordability operating system.
Sellers complete KYB, settlement, catalogue, and webhook checks; manage SKU financeability; fund measured offers; fulfil one order state; and reconcile payout. The same platform supports two channels: Splitstore inside super.money and a white-label option on a merchant site. The merchant creates one signed session and receives approved offers, final order status, refunds, and settlement webhooks without integrating each lender.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1:40-2:10
I would use monthly repeat commerce buyers as the product North Star because one subsidised purchase does not prove a habit.
Contribution is the scale gate. In the illustrative hundred-crore annualised case, one-point-five million targeted monthly exposures produce ten-thousand-eight-hundred orders at a seventy-seven-hundred-rupee AOV. The example order contributes about seventy rupees after rewards, payments, support, fraud, refunds, and platform risk exposure.
The first experiment compares a price-first PDP with due-today affordability. The primary metric is PDP-to-bag, with contribution, returns, and thirty-plus DPD as guardrails.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2:10-2:35
The simple experience depends on one difficult system decision.
Catalogue and Credit Health feed separate eligibility and offer services. The checkout orchestrator then coordinates payment, mandate, lender, and order systems.
For example, if the loan books and order creation fails, the session cannot show success. It enters a compensation state, requests loan cancellation or reversal, and reconciliation verifies both partners. Idempotency and explicit state are required because these systems cannot share one database transaction.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2:35-3:00
I would launch this over six months.
Month one locks the user, merchant, category, P-and-L, and regulatory constraints. Month two locks prototypes and contracts. Months three and four build one reconciled commerce loop. Month five is a one-thousand-user alpha, and month six is a feature-flagged fifty-thousand-user beta with experiment holdouts.
The result is an affordability layer built on something super.money already understands about the customer: their ability to pay. The marketplace proves the engine; white-label merchant checkout expands its distribution.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Appendix.
Credit Health is a complete borrower module. Consent leads to a latest-available bureau pull, an immutable dated snapshot, governed factor explanations, three safe actions, and a tracked correction service. A partner timeout keeps the last valid snapshot and never invents a score. Eligibility uses a separate approved purpose.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Appendix.
Category choice uses affordability need and supply readiness minus return, fraud, and operational complexity. The first experiments isolate discovery, bag AOV, down payment, and seller funding. Each treatment has contribution and credit-quality guardrails.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slideLayout" Target="../slideLayouts/slideLayout1.xml"/><Relationship Id="rId6"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slideLayout" Target="../slideLayouts/slideLayout1.xml"/><Relationship Id="rId5"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71817"/>
        </a:solidFill>
      </p:bgPr>
    </p:bg>
    <p:spTree>
      <p:nvGrpSpPr>
        <p:cNvPr id="1" name=""/>
        <p:cNvGrpSpPr/>
        <p:nvPr/>
      </p:nvGrpSpPr>
      <p:grpSpPr>
        <a:xfrm>
          <a:off x="0" y="0"/>
          <a:ext cx="0" cy="0"/>
          <a:chOff x="0" y="0"/>
          <a:chExt cx="0" cy="0"/>
        </a:xfrm>
      </p:grpSpPr>
      <p:sp>
        <p:nvSpPr>
          <p:cNvPr id="2" name="Shape 0"/>
          <p:cNvSpPr/>
          <p:nvPr/>
        </p:nvSpPr>
        <p:spPr>
          <a:xfrm>
            <a:off x="566928" y="310896"/>
            <a:ext cx="274320" cy="274320"/>
          </a:xfrm>
          <a:prstGeom prst="roundRect">
            <a:avLst>
              <a:gd name="adj" fmla="val 16667"/>
            </a:avLst>
          </a:prstGeom>
          <a:solidFill>
            <a:srgbClr val="C9F044"/>
          </a:solidFill>
          <a:ln w="12700">
            <a:solidFill>
              <a:srgbClr val="C9F044"/>
            </a:solidFill>
            <a:prstDash val="solid"/>
          </a:ln>
        </p:spPr>
      </p:sp>
      <p:sp>
        <p:nvSpPr>
          <p:cNvPr id="3" name="Text 1"/>
          <p:cNvSpPr/>
          <p:nvPr/>
        </p:nvSpPr>
        <p:spPr>
          <a:xfrm>
            <a:off x="566928" y="320040"/>
            <a:ext cx="274320" cy="246888"/>
          </a:xfrm>
          <a:prstGeom prst="rect">
            <a:avLst/>
          </a:prstGeom>
          <a:noFill/>
          <a:ln/>
        </p:spPr>
        <p:txBody>
          <a:bodyPr wrap="square" lIns="0" tIns="0" rIns="0" bIns="0" rtlCol="0" anchor="ctr"/>
          <a:lstStyle/>
          <a:p>
            <a:pPr algn="ctr" indent="0" marL="0">
              <a:buNone/>
            </a:pPr>
            <a:r>
              <a:rPr lang="en-US" sz="1500" b="1" dirty="0">
                <a:solidFill>
                  <a:srgbClr val="171817"/>
                </a:solidFill>
              </a:rPr>
              <a:t>s</a:t>
            </a:r>
            <a:endParaRPr lang="en-US" sz="1500" dirty="0"/>
          </a:p>
        </p:txBody>
      </p:sp>
      <p:sp>
        <p:nvSpPr>
          <p:cNvPr id="4" name="Text 2"/>
          <p:cNvSpPr/>
          <p:nvPr/>
        </p:nvSpPr>
        <p:spPr>
          <a:xfrm>
            <a:off x="932688" y="320040"/>
            <a:ext cx="1325880" cy="274320"/>
          </a:xfrm>
          <a:prstGeom prst="rect">
            <a:avLst/>
          </a:prstGeom>
          <a:noFill/>
          <a:ln/>
        </p:spPr>
        <p:txBody>
          <a:bodyPr wrap="square" lIns="0" tIns="0" rIns="0" bIns="0" rtlCol="0" anchor="ctr"/>
          <a:lstStyle/>
          <a:p>
            <a:pPr indent="0" marL="0">
              <a:buNone/>
            </a:pPr>
            <a:r>
              <a:rPr lang="en-US" sz="1300" b="1" dirty="0">
                <a:solidFill>
                  <a:srgbClr val="FFFFFF"/>
                </a:solidFill>
              </a:rPr>
              <a:t>super</a:t>
            </a:r>
            <a:pPr indent="0" marL="0">
              <a:buNone/>
            </a:pPr>
            <a:r>
              <a:rPr lang="en-US" sz="1300" b="1" dirty="0">
                <a:solidFill>
                  <a:srgbClr val="C9F044"/>
                </a:solidFill>
              </a:rPr>
              <a:t>.money</a:t>
            </a:r>
            <a:endParaRPr lang="en-US" sz="1300" dirty="0"/>
          </a:p>
        </p:txBody>
      </p:sp>
      <p:sp>
        <p:nvSpPr>
          <p:cNvPr id="5" name="Text 3"/>
          <p:cNvSpPr/>
          <p:nvPr/>
        </p:nvSpPr>
        <p:spPr>
          <a:xfrm>
            <a:off x="566928" y="813816"/>
            <a:ext cx="3017520" cy="155448"/>
          </a:xfrm>
          <a:prstGeom prst="rect">
            <a:avLst/>
          </a:prstGeom>
          <a:noFill/>
          <a:ln/>
        </p:spPr>
        <p:txBody>
          <a:bodyPr wrap="square" lIns="0" tIns="0" rIns="0" bIns="0" rtlCol="0" anchor="ctr"/>
          <a:lstStyle/>
          <a:p>
            <a:pPr indent="0" marL="0">
              <a:buNone/>
            </a:pPr>
            <a:r>
              <a:rPr lang="en-US" sz="800" b="1" spc="150" kern="0" dirty="0">
                <a:solidFill>
                  <a:srgbClr val="C9F044"/>
                </a:solidFill>
              </a:rPr>
              <a:t>WHY NOW</a:t>
            </a:r>
            <a:endParaRPr lang="en-US" sz="800" dirty="0"/>
          </a:p>
        </p:txBody>
      </p:sp>
      <p:sp>
        <p:nvSpPr>
          <p:cNvPr id="6" name="Text 4"/>
          <p:cNvSpPr/>
          <p:nvPr/>
        </p:nvSpPr>
        <p:spPr>
          <a:xfrm>
            <a:off x="566928" y="1014984"/>
            <a:ext cx="10881360" cy="502920"/>
          </a:xfrm>
          <a:prstGeom prst="rect">
            <a:avLst/>
          </a:prstGeom>
          <a:noFill/>
          <a:ln/>
        </p:spPr>
        <p:txBody>
          <a:bodyPr wrap="square" lIns="0" tIns="0" rIns="0" bIns="0" rtlCol="0" anchor="ctr">
            <a:normAutofit/>
          </a:bodyPr>
          <a:lstStyle/>
          <a:p>
            <a:pPr indent="0" marL="0">
              <a:buNone/>
            </a:pPr>
            <a:r>
              <a:rPr lang="en-US" sz="3100" b="1" dirty="0">
                <a:solidFill>
                  <a:srgbClr val="FFFFFF"/>
                </a:solidFill>
              </a:rPr>
              <a:t>Affordable Commerce after credit.</a:t>
            </a:r>
            <a:endParaRPr lang="en-US" sz="3100" dirty="0"/>
          </a:p>
        </p:txBody>
      </p:sp>
      <p:sp>
        <p:nvSpPr>
          <p:cNvPr id="7" name="Text 5"/>
          <p:cNvSpPr/>
          <p:nvPr/>
        </p:nvSpPr>
        <p:spPr>
          <a:xfrm>
            <a:off x="585216" y="1581912"/>
            <a:ext cx="10607040" cy="320040"/>
          </a:xfrm>
          <a:prstGeom prst="rect">
            <a:avLst/>
          </a:prstGeom>
          <a:noFill/>
          <a:ln/>
        </p:spPr>
        <p:txBody>
          <a:bodyPr wrap="square" lIns="0" tIns="0" rIns="0" bIns="0" rtlCol="0" anchor="ctr">
            <a:normAutofit/>
          </a:bodyPr>
          <a:lstStyle/>
          <a:p>
            <a:pPr indent="0" marL="0">
              <a:buNone/>
            </a:pPr>
            <a:r>
              <a:rPr lang="en-US" sz="1100" dirty="0">
                <a:solidFill>
                  <a:srgbClr val="C9CFC7"/>
                </a:solidFill>
              </a:rPr>
              <a:t>Start from the product super.money already has, then build the next high-value use case.</a:t>
            </a:r>
            <a:endParaRPr lang="en-US" sz="1100" dirty="0"/>
          </a:p>
        </p:txBody>
      </p:sp>
      <p:sp>
        <p:nvSpPr>
          <p:cNvPr id="8" name="Shape 6"/>
          <p:cNvSpPr/>
          <p:nvPr/>
        </p:nvSpPr>
        <p:spPr>
          <a:xfrm>
            <a:off x="566928" y="6510528"/>
            <a:ext cx="11045952" cy="0"/>
          </a:xfrm>
          <a:prstGeom prst="line">
            <a:avLst/>
          </a:prstGeom>
          <a:noFill/>
          <a:ln w="8890">
            <a:solidFill>
              <a:srgbClr val="414641"/>
            </a:solidFill>
            <a:prstDash val="solid"/>
          </a:ln>
        </p:spPr>
      </p:sp>
      <p:sp>
        <p:nvSpPr>
          <p:cNvPr id="9" name="Text 7"/>
          <p:cNvSpPr/>
          <p:nvPr/>
        </p:nvSpPr>
        <p:spPr>
          <a:xfrm>
            <a:off x="566928" y="6565392"/>
            <a:ext cx="3108960" cy="146304"/>
          </a:xfrm>
          <a:prstGeom prst="rect">
            <a:avLst/>
          </a:prstGeom>
          <a:noFill/>
          <a:ln/>
        </p:spPr>
        <p:txBody>
          <a:bodyPr wrap="square" lIns="0" tIns="0" rIns="0" bIns="0" rtlCol="0" anchor="ctr"/>
          <a:lstStyle/>
          <a:p>
            <a:pPr indent="0" marL="0">
              <a:buNone/>
            </a:pPr>
            <a:r>
              <a:rPr lang="en-US" sz="720" b="1" spc="140" kern="0" dirty="0">
                <a:solidFill>
                  <a:srgbClr val="AEB5AC"/>
                </a:solidFill>
              </a:rPr>
              <a:t>AFFORDABLE COMMERCE</a:t>
            </a:r>
            <a:endParaRPr lang="en-US" sz="720" dirty="0"/>
          </a:p>
        </p:txBody>
      </p:sp>
      <p:sp>
        <p:nvSpPr>
          <p:cNvPr id="10" name="Text 8"/>
          <p:cNvSpPr/>
          <p:nvPr/>
        </p:nvSpPr>
        <p:spPr>
          <a:xfrm>
            <a:off x="11155680" y="6556248"/>
            <a:ext cx="457200" cy="155448"/>
          </a:xfrm>
          <a:prstGeom prst="rect">
            <a:avLst/>
          </a:prstGeom>
          <a:noFill/>
          <a:ln/>
        </p:spPr>
        <p:txBody>
          <a:bodyPr wrap="square" lIns="0" tIns="0" rIns="0" bIns="0" rtlCol="0" anchor="ctr"/>
          <a:lstStyle/>
          <a:p>
            <a:pPr algn="r" indent="0" marL="0">
              <a:buNone/>
            </a:pPr>
            <a:r>
              <a:rPr lang="en-US" sz="800" b="1" dirty="0">
                <a:solidFill>
                  <a:srgbClr val="AEB5AC"/>
                </a:solidFill>
              </a:rPr>
              <a:t>01</a:t>
            </a:r>
            <a:endParaRPr lang="en-US" sz="800" dirty="0"/>
          </a:p>
        </p:txBody>
      </p:sp>
      <p:sp>
        <p:nvSpPr>
          <p:cNvPr id="12" name="Text 9"/>
          <p:cNvSpPr/>
          <p:nvPr/>
        </p:nvSpPr>
        <p:spPr>
          <a:xfrm>
            <a:off x="594360" y="2148840"/>
            <a:ext cx="2468880" cy="146304"/>
          </a:xfrm>
          <a:prstGeom prst="rect">
            <a:avLst/>
          </a:prstGeom>
          <a:noFill/>
          <a:ln/>
        </p:spPr>
        <p:txBody>
          <a:bodyPr wrap="square" lIns="0" tIns="0" rIns="0" bIns="0" rtlCol="0" anchor="ctr"/>
          <a:lstStyle/>
          <a:p>
            <a:pPr indent="0" marL="0">
              <a:buNone/>
            </a:pPr>
            <a:r>
              <a:rPr lang="en-US" sz="730" b="1" spc="120" kern="0" dirty="0">
                <a:solidFill>
                  <a:srgbClr val="C9F044"/>
                </a:solidFill>
              </a:rPr>
              <a:t>OBSERVED CURRENT RELATIONSHIP</a:t>
            </a:r>
            <a:endParaRPr lang="en-US" sz="730" dirty="0"/>
          </a:p>
        </p:txBody>
      </p:sp>
      <p:sp>
        <p:nvSpPr>
          <p:cNvPr id="13" name="Shape 10"/>
          <p:cNvSpPr/>
          <p:nvPr/>
        </p:nvSpPr>
        <p:spPr>
          <a:xfrm>
            <a:off x="594360" y="2487168"/>
            <a:ext cx="1536192" cy="914400"/>
          </a:xfrm>
          <a:prstGeom prst="roundRect">
            <a:avLst>
              <a:gd name="adj" fmla="val 6000"/>
            </a:avLst>
          </a:prstGeom>
          <a:solidFill>
            <a:srgbClr val="2D302D"/>
          </a:solidFill>
          <a:ln w="10160">
            <a:solidFill>
              <a:srgbClr val="3F443F"/>
            </a:solidFill>
            <a:prstDash val="solid"/>
          </a:ln>
        </p:spPr>
      </p:sp>
      <p:sp>
        <p:nvSpPr>
          <p:cNvPr id="14" name="Text 11"/>
          <p:cNvSpPr/>
          <p:nvPr/>
        </p:nvSpPr>
        <p:spPr>
          <a:xfrm>
            <a:off x="685800" y="2587752"/>
            <a:ext cx="1353312" cy="182880"/>
          </a:xfrm>
          <a:prstGeom prst="rect">
            <a:avLst/>
          </a:prstGeom>
          <a:noFill/>
          <a:ln/>
        </p:spPr>
        <p:txBody>
          <a:bodyPr wrap="square" lIns="0" tIns="0" rIns="0" bIns="0" rtlCol="0" anchor="ctr">
            <a:normAutofit/>
          </a:bodyPr>
          <a:lstStyle/>
          <a:p>
            <a:pPr algn="ctr" indent="0" marL="0">
              <a:buNone/>
            </a:pPr>
            <a:r>
              <a:rPr lang="en-US" sz="1000" b="1" dirty="0">
                <a:solidFill>
                  <a:srgbClr val="FFFFFF"/>
                </a:solidFill>
              </a:rPr>
              <a:t>Payments</a:t>
            </a:r>
            <a:endParaRPr lang="en-US" sz="1000" dirty="0"/>
          </a:p>
        </p:txBody>
      </p:sp>
      <p:sp>
        <p:nvSpPr>
          <p:cNvPr id="15" name="Text 12"/>
          <p:cNvSpPr/>
          <p:nvPr/>
        </p:nvSpPr>
        <p:spPr>
          <a:xfrm>
            <a:off x="676656" y="2834640"/>
            <a:ext cx="1371600" cy="512064"/>
          </a:xfrm>
          <a:prstGeom prst="rect">
            <a:avLst/>
          </a:prstGeom>
          <a:noFill/>
          <a:ln/>
        </p:spPr>
        <p:txBody>
          <a:bodyPr wrap="square" lIns="0" tIns="0" rIns="0" bIns="0" rtlCol="0" anchor="ctr">
            <a:normAutofit/>
          </a:bodyPr>
          <a:lstStyle/>
          <a:p>
            <a:pPr algn="ctr" indent="0" marL="0">
              <a:buNone/>
            </a:pPr>
            <a:r>
              <a:rPr lang="en-US" sz="740" dirty="0">
                <a:solidFill>
                  <a:srgbClr val="D7DDD5"/>
                </a:solidFill>
              </a:rPr>
              <a:t>Frequent UPI relationship</a:t>
            </a:r>
            <a:endParaRPr lang="en-US" sz="740" dirty="0"/>
          </a:p>
        </p:txBody>
      </p:sp>
      <p:sp>
        <p:nvSpPr>
          <p:cNvPr id="16" name="Shape 13"/>
          <p:cNvSpPr/>
          <p:nvPr/>
        </p:nvSpPr>
        <p:spPr>
          <a:xfrm>
            <a:off x="2212848" y="2825496"/>
            <a:ext cx="182880" cy="228600"/>
          </a:xfrm>
          <a:prstGeom prst="chevron">
            <a:avLst/>
          </a:prstGeom>
          <a:solidFill>
            <a:srgbClr val="6A706A"/>
          </a:solidFill>
          <a:ln w="12700">
            <a:solidFill>
              <a:srgbClr val="6A706A"/>
            </a:solidFill>
            <a:prstDash val="solid"/>
          </a:ln>
        </p:spPr>
      </p:sp>
      <p:sp>
        <p:nvSpPr>
          <p:cNvPr id="17" name="Shape 14"/>
          <p:cNvSpPr/>
          <p:nvPr/>
        </p:nvSpPr>
        <p:spPr>
          <a:xfrm>
            <a:off x="2468880" y="2487168"/>
            <a:ext cx="1536192" cy="914400"/>
          </a:xfrm>
          <a:prstGeom prst="roundRect">
            <a:avLst>
              <a:gd name="adj" fmla="val 6000"/>
            </a:avLst>
          </a:prstGeom>
          <a:solidFill>
            <a:srgbClr val="2D302D"/>
          </a:solidFill>
          <a:ln w="10160">
            <a:solidFill>
              <a:srgbClr val="3F443F"/>
            </a:solidFill>
            <a:prstDash val="solid"/>
          </a:ln>
        </p:spPr>
      </p:sp>
      <p:sp>
        <p:nvSpPr>
          <p:cNvPr id="18" name="Text 15"/>
          <p:cNvSpPr/>
          <p:nvPr/>
        </p:nvSpPr>
        <p:spPr>
          <a:xfrm>
            <a:off x="2560320" y="2587752"/>
            <a:ext cx="1353312" cy="182880"/>
          </a:xfrm>
          <a:prstGeom prst="rect">
            <a:avLst/>
          </a:prstGeom>
          <a:noFill/>
          <a:ln/>
        </p:spPr>
        <p:txBody>
          <a:bodyPr wrap="square" lIns="0" tIns="0" rIns="0" bIns="0" rtlCol="0" anchor="ctr">
            <a:normAutofit/>
          </a:bodyPr>
          <a:lstStyle/>
          <a:p>
            <a:pPr algn="ctr" indent="0" marL="0">
              <a:buNone/>
            </a:pPr>
            <a:r>
              <a:rPr lang="en-US" sz="1000" b="1" dirty="0">
                <a:solidFill>
                  <a:srgbClr val="FFFFFF"/>
                </a:solidFill>
              </a:rPr>
              <a:t>Credit Health</a:t>
            </a:r>
            <a:endParaRPr lang="en-US" sz="1000" dirty="0"/>
          </a:p>
        </p:txBody>
      </p:sp>
      <p:sp>
        <p:nvSpPr>
          <p:cNvPr id="19" name="Text 16"/>
          <p:cNvSpPr/>
          <p:nvPr/>
        </p:nvSpPr>
        <p:spPr>
          <a:xfrm>
            <a:off x="2551176" y="2834640"/>
            <a:ext cx="1371600" cy="512064"/>
          </a:xfrm>
          <a:prstGeom prst="rect">
            <a:avLst/>
          </a:prstGeom>
          <a:noFill/>
          <a:ln/>
        </p:spPr>
        <p:txBody>
          <a:bodyPr wrap="square" lIns="0" tIns="0" rIns="0" bIns="0" rtlCol="0" anchor="ctr">
            <a:normAutofit/>
          </a:bodyPr>
          <a:lstStyle/>
          <a:p>
            <a:pPr algn="ctr" indent="0" marL="0">
              <a:buNone/>
            </a:pPr>
            <a:r>
              <a:rPr lang="en-US" sz="740" dirty="0">
                <a:solidFill>
                  <a:srgbClr val="D7DDD5"/>
                </a:solidFill>
              </a:rPr>
              <a:t>Score and education</a:t>
            </a:r>
            <a:endParaRPr lang="en-US" sz="740" dirty="0"/>
          </a:p>
        </p:txBody>
      </p:sp>
      <p:sp>
        <p:nvSpPr>
          <p:cNvPr id="20" name="Shape 17"/>
          <p:cNvSpPr/>
          <p:nvPr/>
        </p:nvSpPr>
        <p:spPr>
          <a:xfrm>
            <a:off x="4087368" y="2825496"/>
            <a:ext cx="182880" cy="228600"/>
          </a:xfrm>
          <a:prstGeom prst="chevron">
            <a:avLst/>
          </a:prstGeom>
          <a:solidFill>
            <a:srgbClr val="6A706A"/>
          </a:solidFill>
          <a:ln w="12700">
            <a:solidFill>
              <a:srgbClr val="6A706A"/>
            </a:solidFill>
            <a:prstDash val="solid"/>
          </a:ln>
        </p:spPr>
      </p:sp>
      <p:sp>
        <p:nvSpPr>
          <p:cNvPr id="21" name="Shape 18"/>
          <p:cNvSpPr/>
          <p:nvPr/>
        </p:nvSpPr>
        <p:spPr>
          <a:xfrm>
            <a:off x="4343400" y="2487168"/>
            <a:ext cx="1536192" cy="914400"/>
          </a:xfrm>
          <a:prstGeom prst="roundRect">
            <a:avLst>
              <a:gd name="adj" fmla="val 6000"/>
            </a:avLst>
          </a:prstGeom>
          <a:solidFill>
            <a:srgbClr val="2D302D"/>
          </a:solidFill>
          <a:ln w="10160">
            <a:solidFill>
              <a:srgbClr val="3F443F"/>
            </a:solidFill>
            <a:prstDash val="solid"/>
          </a:ln>
        </p:spPr>
      </p:sp>
      <p:sp>
        <p:nvSpPr>
          <p:cNvPr id="22" name="Text 19"/>
          <p:cNvSpPr/>
          <p:nvPr/>
        </p:nvSpPr>
        <p:spPr>
          <a:xfrm>
            <a:off x="4434840" y="2587752"/>
            <a:ext cx="1353312" cy="182880"/>
          </a:xfrm>
          <a:prstGeom prst="rect">
            <a:avLst/>
          </a:prstGeom>
          <a:noFill/>
          <a:ln/>
        </p:spPr>
        <p:txBody>
          <a:bodyPr wrap="square" lIns="0" tIns="0" rIns="0" bIns="0" rtlCol="0" anchor="ctr">
            <a:normAutofit/>
          </a:bodyPr>
          <a:lstStyle/>
          <a:p>
            <a:pPr algn="ctr" indent="0" marL="0">
              <a:buNone/>
            </a:pPr>
            <a:r>
              <a:rPr lang="en-US" sz="1000" b="1" dirty="0">
                <a:solidFill>
                  <a:srgbClr val="FFFFFF"/>
                </a:solidFill>
              </a:rPr>
              <a:t>Credit access</a:t>
            </a:r>
            <a:endParaRPr lang="en-US" sz="1000" dirty="0"/>
          </a:p>
        </p:txBody>
      </p:sp>
      <p:sp>
        <p:nvSpPr>
          <p:cNvPr id="23" name="Text 20"/>
          <p:cNvSpPr/>
          <p:nvPr/>
        </p:nvSpPr>
        <p:spPr>
          <a:xfrm>
            <a:off x="4425696" y="2834640"/>
            <a:ext cx="1371600" cy="512064"/>
          </a:xfrm>
          <a:prstGeom prst="rect">
            <a:avLst/>
          </a:prstGeom>
          <a:noFill/>
          <a:ln/>
        </p:spPr>
        <p:txBody>
          <a:bodyPr wrap="square" lIns="0" tIns="0" rIns="0" bIns="0" rtlCol="0" anchor="ctr">
            <a:normAutofit/>
          </a:bodyPr>
          <a:lstStyle/>
          <a:p>
            <a:pPr algn="ctr" indent="0" marL="0">
              <a:buNone/>
            </a:pPr>
            <a:r>
              <a:rPr lang="en-US" sz="740" dirty="0">
                <a:solidFill>
                  <a:srgbClr val="D7DDD5"/>
                </a:solidFill>
              </a:rPr>
              <a:t>Building and borrowing</a:t>
            </a:r>
            <a:endParaRPr lang="en-US" sz="740" dirty="0"/>
          </a:p>
        </p:txBody>
      </p:sp>
      <p:sp>
        <p:nvSpPr>
          <p:cNvPr id="24" name="Shape 21"/>
          <p:cNvSpPr/>
          <p:nvPr/>
        </p:nvSpPr>
        <p:spPr>
          <a:xfrm>
            <a:off x="5961888" y="2825496"/>
            <a:ext cx="182880" cy="228600"/>
          </a:xfrm>
          <a:prstGeom prst="chevron">
            <a:avLst/>
          </a:prstGeom>
          <a:solidFill>
            <a:srgbClr val="6A706A"/>
          </a:solidFill>
          <a:ln w="12700">
            <a:solidFill>
              <a:srgbClr val="6A706A"/>
            </a:solidFill>
            <a:prstDash val="solid"/>
          </a:ln>
        </p:spPr>
      </p:sp>
      <p:sp>
        <p:nvSpPr>
          <p:cNvPr id="25" name="Shape 22"/>
          <p:cNvSpPr/>
          <p:nvPr/>
        </p:nvSpPr>
        <p:spPr>
          <a:xfrm>
            <a:off x="6217920" y="2487168"/>
            <a:ext cx="1536192" cy="914400"/>
          </a:xfrm>
          <a:prstGeom prst="roundRect">
            <a:avLst>
              <a:gd name="adj" fmla="val 6000"/>
            </a:avLst>
          </a:prstGeom>
          <a:solidFill>
            <a:srgbClr val="C9F044"/>
          </a:solidFill>
          <a:ln w="10160">
            <a:solidFill>
              <a:srgbClr val="C9F044"/>
            </a:solidFill>
            <a:prstDash val="solid"/>
          </a:ln>
        </p:spPr>
      </p:sp>
      <p:sp>
        <p:nvSpPr>
          <p:cNvPr id="26" name="Text 23"/>
          <p:cNvSpPr/>
          <p:nvPr/>
        </p:nvSpPr>
        <p:spPr>
          <a:xfrm>
            <a:off x="6309360" y="2587752"/>
            <a:ext cx="1353312" cy="182880"/>
          </a:xfrm>
          <a:prstGeom prst="rect">
            <a:avLst/>
          </a:prstGeom>
          <a:noFill/>
          <a:ln/>
        </p:spPr>
        <p:txBody>
          <a:bodyPr wrap="square" lIns="0" tIns="0" rIns="0" bIns="0" rtlCol="0" anchor="ctr">
            <a:normAutofit/>
          </a:bodyPr>
          <a:lstStyle/>
          <a:p>
            <a:pPr algn="ctr" indent="0" marL="0">
              <a:buNone/>
            </a:pPr>
            <a:r>
              <a:rPr lang="en-US" sz="1000" b="1" dirty="0">
                <a:solidFill>
                  <a:srgbClr val="171817"/>
                </a:solidFill>
              </a:rPr>
              <a:t>Affordable Commerce</a:t>
            </a:r>
            <a:endParaRPr lang="en-US" sz="1000" dirty="0"/>
          </a:p>
        </p:txBody>
      </p:sp>
      <p:sp>
        <p:nvSpPr>
          <p:cNvPr id="27" name="Text 24"/>
          <p:cNvSpPr/>
          <p:nvPr/>
        </p:nvSpPr>
        <p:spPr>
          <a:xfrm>
            <a:off x="6300216" y="2834640"/>
            <a:ext cx="1371600" cy="512064"/>
          </a:xfrm>
          <a:prstGeom prst="rect">
            <a:avLst/>
          </a:prstGeom>
          <a:noFill/>
          <a:ln/>
        </p:spPr>
        <p:txBody>
          <a:bodyPr wrap="square" lIns="0" tIns="0" rIns="0" bIns="0" rtlCol="0" anchor="ctr">
            <a:normAutofit/>
          </a:bodyPr>
          <a:lstStyle/>
          <a:p>
            <a:pPr algn="ctr" indent="0" marL="0">
              <a:buNone/>
            </a:pPr>
            <a:r>
              <a:rPr lang="en-US" sz="740" dirty="0">
                <a:solidFill>
                  <a:srgbClr val="666C64"/>
                </a:solidFill>
              </a:rPr>
              <a:t>Credit becomes useful at purchase intent</a:t>
            </a:r>
            <a:endParaRPr lang="en-US" sz="740" dirty="0"/>
          </a:p>
        </p:txBody>
      </p:sp>
      <p:sp>
        <p:nvSpPr>
          <p:cNvPr id="28" name="Shape 25"/>
          <p:cNvSpPr/>
          <p:nvPr/>
        </p:nvSpPr>
        <p:spPr>
          <a:xfrm>
            <a:off x="594360" y="3886200"/>
            <a:ext cx="7132320" cy="1170432"/>
          </a:xfrm>
          <a:prstGeom prst="roundRect">
            <a:avLst>
              <a:gd name="adj" fmla="val 4688"/>
            </a:avLst>
          </a:prstGeom>
          <a:solidFill>
            <a:srgbClr val="3566E8"/>
          </a:solidFill>
          <a:ln w="10160">
            <a:solidFill>
              <a:srgbClr val="3566E8"/>
            </a:solidFill>
            <a:prstDash val="solid"/>
          </a:ln>
        </p:spPr>
      </p:sp>
      <p:sp>
        <p:nvSpPr>
          <p:cNvPr id="29" name="Text 26"/>
          <p:cNvSpPr/>
          <p:nvPr/>
        </p:nvSpPr>
        <p:spPr>
          <a:xfrm>
            <a:off x="841248" y="4105656"/>
            <a:ext cx="1645920" cy="146304"/>
          </a:xfrm>
          <a:prstGeom prst="rect">
            <a:avLst/>
          </a:prstGeom>
          <a:noFill/>
          <a:ln/>
        </p:spPr>
        <p:txBody>
          <a:bodyPr wrap="square" lIns="0" tIns="0" rIns="0" bIns="0" rtlCol="0" anchor="ctr"/>
          <a:lstStyle/>
          <a:p>
            <a:pPr indent="0" marL="0">
              <a:buNone/>
            </a:pPr>
            <a:r>
              <a:rPr lang="en-US" sz="800" b="1" spc="100" kern="0" dirty="0">
                <a:solidFill>
                  <a:srgbClr val="CFD9FF"/>
                </a:solidFill>
              </a:rPr>
              <a:t>The strategic question</a:t>
            </a:r>
            <a:endParaRPr lang="en-US" sz="800" dirty="0"/>
          </a:p>
        </p:txBody>
      </p:sp>
      <p:sp>
        <p:nvSpPr>
          <p:cNvPr id="30" name="Text 27"/>
          <p:cNvSpPr/>
          <p:nvPr/>
        </p:nvSpPr>
        <p:spPr>
          <a:xfrm>
            <a:off x="841248" y="4370832"/>
            <a:ext cx="6400800" cy="365760"/>
          </a:xfrm>
          <a:prstGeom prst="rect">
            <a:avLst/>
          </a:prstGeom>
          <a:noFill/>
          <a:ln/>
        </p:spPr>
        <p:txBody>
          <a:bodyPr wrap="square" lIns="0" tIns="0" rIns="0" bIns="0" rtlCol="0" anchor="ctr">
            <a:normAutofit/>
          </a:bodyPr>
          <a:lstStyle/>
          <a:p>
            <a:pPr indent="0" marL="0">
              <a:buNone/>
            </a:pPr>
            <a:r>
              <a:rPr lang="en-US" sz="1800" b="1" dirty="0">
                <a:solidFill>
                  <a:srgbClr val="FFFFFF"/>
                </a:solidFill>
              </a:rPr>
              <a:t>Can affordability become a repeat, contribution-positive commerce layer?</a:t>
            </a:r>
            <a:endParaRPr lang="en-US" sz="1800" dirty="0"/>
          </a:p>
        </p:txBody>
      </p:sp>
      <p:sp>
        <p:nvSpPr>
          <p:cNvPr id="31" name="Shape 28"/>
          <p:cNvSpPr/>
          <p:nvPr/>
        </p:nvSpPr>
        <p:spPr>
          <a:xfrm>
            <a:off x="8513064" y="987552"/>
            <a:ext cx="2404872" cy="5102352"/>
          </a:xfrm>
          <a:prstGeom prst="roundRect">
            <a:avLst>
              <a:gd name="adj" fmla="val 2281"/>
            </a:avLst>
          </a:prstGeom>
          <a:solidFill>
            <a:srgbClr val="2D302D"/>
          </a:solidFill>
          <a:ln w="10160">
            <a:solidFill>
              <a:srgbClr val="444944"/>
            </a:solidFill>
            <a:prstDash val="solid"/>
          </a:ln>
          <a:effectLst>
            <a:outerShdw sx="100000" sy="100000" kx="0" ky="0" algn="bl" rotWithShape="0" blurRad="12700" dist="50800" dir="2700000">
              <a:srgbClr val="000000">
                <a:alpha val="12000"/>
              </a:srgbClr>
            </a:outerShdw>
          </a:effectLst>
        </p:spPr>
      </p:sp>
      <p:pic>
        <p:nvPicPr>
          <p:cNvPr id="32" name="Image 0" descr="/Users/namanjain/super-money-affordable-commerce/prototype/test-artifacts/mobile-home.png">    </p:cNvPr>
          <p:cNvPicPr>
            <a:picLocks noChangeAspect="1"/>
          </p:cNvPicPr>
          <p:nvPr/>
        </p:nvPicPr>
        <p:blipFill>
          <a:blip r:embed="rId1"/>
          <a:srcRect l="0" r="0" t="0" b="0"/>
          <a:stretch/>
        </p:blipFill>
        <p:spPr>
          <a:xfrm>
            <a:off x="8549640" y="1024128"/>
            <a:ext cx="2331720" cy="50292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3F4EF"/>
        </a:solidFill>
      </p:bgPr>
    </p:bg>
    <p:spTree>
      <p:nvGrpSpPr>
        <p:cNvPr id="1" name=""/>
        <p:cNvGrpSpPr/>
        <p:nvPr/>
      </p:nvGrpSpPr>
      <p:grpSpPr>
        <a:xfrm>
          <a:off x="0" y="0"/>
          <a:ext cx="0" cy="0"/>
          <a:chOff x="0" y="0"/>
          <a:chExt cx="0" cy="0"/>
        </a:xfrm>
      </p:grpSpPr>
      <p:sp>
        <p:nvSpPr>
          <p:cNvPr id="2" name="Shape 0"/>
          <p:cNvSpPr/>
          <p:nvPr/>
        </p:nvSpPr>
        <p:spPr>
          <a:xfrm>
            <a:off x="566928" y="310896"/>
            <a:ext cx="274320" cy="274320"/>
          </a:xfrm>
          <a:prstGeom prst="roundRect">
            <a:avLst>
              <a:gd name="adj" fmla="val 16667"/>
            </a:avLst>
          </a:prstGeom>
          <a:solidFill>
            <a:srgbClr val="C9F044"/>
          </a:solidFill>
          <a:ln w="12700">
            <a:solidFill>
              <a:srgbClr val="C9F044"/>
            </a:solidFill>
            <a:prstDash val="solid"/>
          </a:ln>
        </p:spPr>
      </p:sp>
      <p:sp>
        <p:nvSpPr>
          <p:cNvPr id="3" name="Text 1"/>
          <p:cNvSpPr/>
          <p:nvPr/>
        </p:nvSpPr>
        <p:spPr>
          <a:xfrm>
            <a:off x="566928" y="320040"/>
            <a:ext cx="274320" cy="246888"/>
          </a:xfrm>
          <a:prstGeom prst="rect">
            <a:avLst/>
          </a:prstGeom>
          <a:noFill/>
          <a:ln/>
        </p:spPr>
        <p:txBody>
          <a:bodyPr wrap="square" lIns="0" tIns="0" rIns="0" bIns="0" rtlCol="0" anchor="ctr"/>
          <a:lstStyle/>
          <a:p>
            <a:pPr algn="ctr" indent="0" marL="0">
              <a:buNone/>
            </a:pPr>
            <a:r>
              <a:rPr lang="en-US" sz="1500" b="1" dirty="0">
                <a:solidFill>
                  <a:srgbClr val="171817"/>
                </a:solidFill>
              </a:rPr>
              <a:t>s</a:t>
            </a:r>
            <a:endParaRPr lang="en-US" sz="1500" dirty="0"/>
          </a:p>
        </p:txBody>
      </p:sp>
      <p:sp>
        <p:nvSpPr>
          <p:cNvPr id="4" name="Text 2"/>
          <p:cNvSpPr/>
          <p:nvPr/>
        </p:nvSpPr>
        <p:spPr>
          <a:xfrm>
            <a:off x="932688" y="320040"/>
            <a:ext cx="1325880" cy="274320"/>
          </a:xfrm>
          <a:prstGeom prst="rect">
            <a:avLst/>
          </a:prstGeom>
          <a:noFill/>
          <a:ln/>
        </p:spPr>
        <p:txBody>
          <a:bodyPr wrap="square" lIns="0" tIns="0" rIns="0" bIns="0" rtlCol="0" anchor="ctr"/>
          <a:lstStyle/>
          <a:p>
            <a:pPr indent="0" marL="0">
              <a:buNone/>
            </a:pPr>
            <a:r>
              <a:rPr lang="en-US" sz="1300" b="1" dirty="0">
                <a:solidFill>
                  <a:srgbClr val="171817"/>
                </a:solidFill>
              </a:rPr>
              <a:t>super</a:t>
            </a:r>
            <a:pPr indent="0" marL="0">
              <a:buNone/>
            </a:pPr>
            <a:r>
              <a:rPr lang="en-US" sz="1300" b="1" dirty="0">
                <a:solidFill>
                  <a:srgbClr val="C9F044"/>
                </a:solidFill>
              </a:rPr>
              <a:t>.money</a:t>
            </a:r>
            <a:endParaRPr lang="en-US" sz="1300" dirty="0"/>
          </a:p>
        </p:txBody>
      </p:sp>
      <p:sp>
        <p:nvSpPr>
          <p:cNvPr id="5" name="Text 3"/>
          <p:cNvSpPr/>
          <p:nvPr/>
        </p:nvSpPr>
        <p:spPr>
          <a:xfrm>
            <a:off x="566928" y="813816"/>
            <a:ext cx="3017520" cy="155448"/>
          </a:xfrm>
          <a:prstGeom prst="rect">
            <a:avLst/>
          </a:prstGeom>
          <a:noFill/>
          <a:ln/>
        </p:spPr>
        <p:txBody>
          <a:bodyPr wrap="square" lIns="0" tIns="0" rIns="0" bIns="0" rtlCol="0" anchor="ctr"/>
          <a:lstStyle/>
          <a:p>
            <a:pPr indent="0" marL="0">
              <a:buNone/>
            </a:pPr>
            <a:r>
              <a:rPr lang="en-US" sz="800" b="1" spc="150" kern="0" dirty="0">
                <a:solidFill>
                  <a:srgbClr val="668700"/>
                </a:solidFill>
              </a:rPr>
              <a:t>API + SCHEMA APPENDIX</a:t>
            </a:r>
            <a:endParaRPr lang="en-US" sz="800" dirty="0"/>
          </a:p>
        </p:txBody>
      </p:sp>
      <p:sp>
        <p:nvSpPr>
          <p:cNvPr id="6" name="Text 4"/>
          <p:cNvSpPr/>
          <p:nvPr/>
        </p:nvSpPr>
        <p:spPr>
          <a:xfrm>
            <a:off x="566928" y="1014984"/>
            <a:ext cx="10881360" cy="502920"/>
          </a:xfrm>
          <a:prstGeom prst="rect">
            <a:avLst/>
          </a:prstGeom>
          <a:noFill/>
          <a:ln/>
        </p:spPr>
        <p:txBody>
          <a:bodyPr wrap="square" lIns="0" tIns="0" rIns="0" bIns="0" rtlCol="0" anchor="ctr">
            <a:normAutofit/>
          </a:bodyPr>
          <a:lstStyle/>
          <a:p>
            <a:pPr indent="0" marL="0">
              <a:buNone/>
            </a:pPr>
            <a:r>
              <a:rPr lang="en-US" sz="2700" b="1" dirty="0">
                <a:solidFill>
                  <a:srgbClr val="171817"/>
                </a:solidFill>
              </a:rPr>
              <a:t>Shared contracts connect in-app and merchant checkout.</a:t>
            </a:r>
            <a:endParaRPr lang="en-US" sz="2700" dirty="0"/>
          </a:p>
        </p:txBody>
      </p:sp>
      <p:sp>
        <p:nvSpPr>
          <p:cNvPr id="7" name="Text 5"/>
          <p:cNvSpPr/>
          <p:nvPr/>
        </p:nvSpPr>
        <p:spPr>
          <a:xfrm>
            <a:off x="585216" y="1581912"/>
            <a:ext cx="10607040" cy="320040"/>
          </a:xfrm>
          <a:prstGeom prst="rect">
            <a:avLst/>
          </a:prstGeom>
          <a:noFill/>
          <a:ln/>
        </p:spPr>
        <p:txBody>
          <a:bodyPr wrap="square" lIns="0" tIns="0" rIns="0" bIns="0" rtlCol="0" anchor="ctr">
            <a:normAutofit/>
          </a:bodyPr>
          <a:lstStyle/>
          <a:p>
            <a:pPr indent="0" marL="0">
              <a:buNone/>
            </a:pPr>
            <a:r>
              <a:rPr lang="en-US" sz="1100" dirty="0">
                <a:solidFill>
                  <a:srgbClr val="666C64"/>
                </a:solidFill>
              </a:rPr>
              <a:t>One session links transparent terms to independent legal and operational records.</a:t>
            </a:r>
            <a:endParaRPr lang="en-US" sz="1100" dirty="0"/>
          </a:p>
        </p:txBody>
      </p:sp>
      <p:sp>
        <p:nvSpPr>
          <p:cNvPr id="8" name="Shape 6"/>
          <p:cNvSpPr/>
          <p:nvPr/>
        </p:nvSpPr>
        <p:spPr>
          <a:xfrm>
            <a:off x="566928" y="6510528"/>
            <a:ext cx="11045952" cy="0"/>
          </a:xfrm>
          <a:prstGeom prst="line">
            <a:avLst/>
          </a:prstGeom>
          <a:noFill/>
          <a:ln w="8890">
            <a:solidFill>
              <a:srgbClr val="DFE2DB"/>
            </a:solidFill>
            <a:prstDash val="solid"/>
          </a:ln>
        </p:spPr>
      </p:sp>
      <p:sp>
        <p:nvSpPr>
          <p:cNvPr id="9" name="Text 7"/>
          <p:cNvSpPr/>
          <p:nvPr/>
        </p:nvSpPr>
        <p:spPr>
          <a:xfrm>
            <a:off x="566928" y="6565392"/>
            <a:ext cx="3108960" cy="146304"/>
          </a:xfrm>
          <a:prstGeom prst="rect">
            <a:avLst/>
          </a:prstGeom>
          <a:noFill/>
          <a:ln/>
        </p:spPr>
        <p:txBody>
          <a:bodyPr wrap="square" lIns="0" tIns="0" rIns="0" bIns="0" rtlCol="0" anchor="ctr"/>
          <a:lstStyle/>
          <a:p>
            <a:pPr indent="0" marL="0">
              <a:buNone/>
            </a:pPr>
            <a:r>
              <a:rPr lang="en-US" sz="720" b="1" spc="140" kern="0" dirty="0">
                <a:solidFill>
                  <a:srgbClr val="666C64"/>
                </a:solidFill>
              </a:rPr>
              <a:t>TECHNICAL APPENDIX</a:t>
            </a:r>
            <a:endParaRPr lang="en-US" sz="720" dirty="0"/>
          </a:p>
        </p:txBody>
      </p:sp>
      <p:sp>
        <p:nvSpPr>
          <p:cNvPr id="10" name="Text 8"/>
          <p:cNvSpPr/>
          <p:nvPr/>
        </p:nvSpPr>
        <p:spPr>
          <a:xfrm>
            <a:off x="11155680" y="6556248"/>
            <a:ext cx="457200" cy="155448"/>
          </a:xfrm>
          <a:prstGeom prst="rect">
            <a:avLst/>
          </a:prstGeom>
          <a:noFill/>
          <a:ln/>
        </p:spPr>
        <p:txBody>
          <a:bodyPr wrap="square" lIns="0" tIns="0" rIns="0" bIns="0" rtlCol="0" anchor="ctr"/>
          <a:lstStyle/>
          <a:p>
            <a:pPr algn="r" indent="0" marL="0">
              <a:buNone/>
            </a:pPr>
            <a:r>
              <a:rPr lang="en-US" sz="800" b="1" dirty="0">
                <a:solidFill>
                  <a:srgbClr val="666C64"/>
                </a:solidFill>
              </a:rPr>
              <a:t>10</a:t>
            </a:r>
            <a:endParaRPr lang="en-US" sz="800" dirty="0"/>
          </a:p>
        </p:txBody>
      </p:sp>
      <p:sp>
        <p:nvSpPr>
          <p:cNvPr id="12" name="Shape 9"/>
          <p:cNvSpPr/>
          <p:nvPr/>
        </p:nvSpPr>
        <p:spPr>
          <a:xfrm>
            <a:off x="594360" y="2121408"/>
            <a:ext cx="5532120" cy="3630168"/>
          </a:xfrm>
          <a:prstGeom prst="roundRect">
            <a:avLst>
              <a:gd name="adj" fmla="val 1511"/>
            </a:avLst>
          </a:prstGeom>
          <a:solidFill>
            <a:srgbClr val="FFFFFF"/>
          </a:solidFill>
          <a:ln w="10160">
            <a:solidFill>
              <a:srgbClr val="DFE2DB"/>
            </a:solidFill>
            <a:prstDash val="solid"/>
          </a:ln>
        </p:spPr>
      </p:sp>
      <p:sp>
        <p:nvSpPr>
          <p:cNvPr id="13" name="Text 10"/>
          <p:cNvSpPr/>
          <p:nvPr/>
        </p:nvSpPr>
        <p:spPr>
          <a:xfrm>
            <a:off x="859536" y="2404872"/>
            <a:ext cx="1097280" cy="146304"/>
          </a:xfrm>
          <a:prstGeom prst="rect">
            <a:avLst/>
          </a:prstGeom>
          <a:noFill/>
          <a:ln/>
        </p:spPr>
        <p:txBody>
          <a:bodyPr wrap="square" lIns="0" tIns="0" rIns="0" bIns="0" rtlCol="0" anchor="ctr"/>
          <a:lstStyle/>
          <a:p>
            <a:pPr indent="0" marL="0">
              <a:buNone/>
            </a:pPr>
            <a:r>
              <a:rPr lang="en-US" sz="730" b="1" spc="120" kern="0" dirty="0">
                <a:solidFill>
                  <a:srgbClr val="666C64"/>
                </a:solidFill>
              </a:rPr>
              <a:t>PUBLIC API</a:t>
            </a:r>
            <a:endParaRPr lang="en-US" sz="730" dirty="0"/>
          </a:p>
        </p:txBody>
      </p:sp>
      <p:sp>
        <p:nvSpPr>
          <p:cNvPr id="14" name="Shape 11"/>
          <p:cNvSpPr/>
          <p:nvPr/>
        </p:nvSpPr>
        <p:spPr>
          <a:xfrm>
            <a:off x="859536" y="2761488"/>
            <a:ext cx="530352" cy="310896"/>
          </a:xfrm>
          <a:prstGeom prst="roundRect">
            <a:avLst>
              <a:gd name="adj" fmla="val 20588"/>
            </a:avLst>
          </a:prstGeom>
          <a:solidFill>
            <a:srgbClr val="E8EDFF"/>
          </a:solidFill>
          <a:ln w="12700">
            <a:solidFill>
              <a:srgbClr val="E8EDFF"/>
            </a:solidFill>
            <a:prstDash val="solid"/>
          </a:ln>
        </p:spPr>
      </p:sp>
      <p:sp>
        <p:nvSpPr>
          <p:cNvPr id="15" name="Text 12"/>
          <p:cNvSpPr/>
          <p:nvPr/>
        </p:nvSpPr>
        <p:spPr>
          <a:xfrm>
            <a:off x="914400" y="2811780"/>
            <a:ext cx="420624" cy="182880"/>
          </a:xfrm>
          <a:prstGeom prst="rect">
            <a:avLst/>
          </a:prstGeom>
          <a:noFill/>
          <a:ln/>
        </p:spPr>
        <p:txBody>
          <a:bodyPr wrap="square" lIns="0" tIns="0" rIns="0" bIns="0" rtlCol="0" anchor="ctr">
            <a:normAutofit/>
          </a:bodyPr>
          <a:lstStyle/>
          <a:p>
            <a:pPr algn="ctr" indent="0" marL="0">
              <a:buNone/>
            </a:pPr>
            <a:r>
              <a:rPr lang="en-US" sz="830" b="1" dirty="0">
                <a:solidFill>
                  <a:srgbClr val="3566E8"/>
                </a:solidFill>
              </a:rPr>
              <a:t>POST</a:t>
            </a:r>
            <a:endParaRPr lang="en-US" sz="830" dirty="0"/>
          </a:p>
        </p:txBody>
      </p:sp>
      <p:sp>
        <p:nvSpPr>
          <p:cNvPr id="16" name="Text 13"/>
          <p:cNvSpPr/>
          <p:nvPr/>
        </p:nvSpPr>
        <p:spPr>
          <a:xfrm>
            <a:off x="1536192" y="2825496"/>
            <a:ext cx="2514600" cy="137160"/>
          </a:xfrm>
          <a:prstGeom prst="rect">
            <a:avLst/>
          </a:prstGeom>
          <a:noFill/>
          <a:ln/>
        </p:spPr>
        <p:txBody>
          <a:bodyPr wrap="square" lIns="0" tIns="0" rIns="0" bIns="0" rtlCol="0" anchor="ctr">
            <a:normAutofit/>
          </a:bodyPr>
          <a:lstStyle/>
          <a:p>
            <a:pPr indent="0" marL="0">
              <a:buNone/>
            </a:pPr>
            <a:r>
              <a:rPr lang="en-US" sz="750" b="1" dirty="0">
                <a:solidFill>
                  <a:srgbClr val="000000"/>
                </a:solidFill>
                <a:latin typeface="Courier New" pitchFamily="34" charset="0"/>
                <a:ea typeface="Courier New" pitchFamily="34" charset="-122"/>
                <a:cs typeface="Courier New" pitchFamily="34" charset="-120"/>
              </a:rPr>
              <a:t>/v1/affordability/quotes</a:t>
            </a:r>
            <a:endParaRPr lang="en-US" sz="750" dirty="0"/>
          </a:p>
        </p:txBody>
      </p:sp>
      <p:sp>
        <p:nvSpPr>
          <p:cNvPr id="17" name="Text 14"/>
          <p:cNvSpPr/>
          <p:nvPr/>
        </p:nvSpPr>
        <p:spPr>
          <a:xfrm>
            <a:off x="4178808" y="2825496"/>
            <a:ext cx="1417320" cy="137160"/>
          </a:xfrm>
          <a:prstGeom prst="rect">
            <a:avLst/>
          </a:prstGeom>
          <a:noFill/>
          <a:ln/>
        </p:spPr>
        <p:txBody>
          <a:bodyPr wrap="square" lIns="0" tIns="0" rIns="0" bIns="0" rtlCol="0" anchor="ctr">
            <a:normAutofit/>
          </a:bodyPr>
          <a:lstStyle/>
          <a:p>
            <a:pPr indent="0" marL="0">
              <a:buNone/>
            </a:pPr>
            <a:r>
              <a:rPr lang="en-US" sz="720" dirty="0">
                <a:solidFill>
                  <a:srgbClr val="666C64"/>
                </a:solidFill>
              </a:rPr>
              <a:t>Freeze user-SKU plans</a:t>
            </a:r>
            <a:endParaRPr lang="en-US" sz="720" dirty="0"/>
          </a:p>
        </p:txBody>
      </p:sp>
      <p:sp>
        <p:nvSpPr>
          <p:cNvPr id="18" name="Shape 15"/>
          <p:cNvSpPr/>
          <p:nvPr/>
        </p:nvSpPr>
        <p:spPr>
          <a:xfrm>
            <a:off x="859536" y="3255264"/>
            <a:ext cx="530352" cy="310896"/>
          </a:xfrm>
          <a:prstGeom prst="roundRect">
            <a:avLst>
              <a:gd name="adj" fmla="val 20588"/>
            </a:avLst>
          </a:prstGeom>
          <a:solidFill>
            <a:srgbClr val="E8EDFF"/>
          </a:solidFill>
          <a:ln w="12700">
            <a:solidFill>
              <a:srgbClr val="E8EDFF"/>
            </a:solidFill>
            <a:prstDash val="solid"/>
          </a:ln>
        </p:spPr>
      </p:sp>
      <p:sp>
        <p:nvSpPr>
          <p:cNvPr id="19" name="Text 16"/>
          <p:cNvSpPr/>
          <p:nvPr/>
        </p:nvSpPr>
        <p:spPr>
          <a:xfrm>
            <a:off x="914400" y="3305556"/>
            <a:ext cx="420624" cy="182880"/>
          </a:xfrm>
          <a:prstGeom prst="rect">
            <a:avLst/>
          </a:prstGeom>
          <a:noFill/>
          <a:ln/>
        </p:spPr>
        <p:txBody>
          <a:bodyPr wrap="square" lIns="0" tIns="0" rIns="0" bIns="0" rtlCol="0" anchor="ctr">
            <a:normAutofit/>
          </a:bodyPr>
          <a:lstStyle/>
          <a:p>
            <a:pPr algn="ctr" indent="0" marL="0">
              <a:buNone/>
            </a:pPr>
            <a:r>
              <a:rPr lang="en-US" sz="830" b="1" dirty="0">
                <a:solidFill>
                  <a:srgbClr val="3566E8"/>
                </a:solidFill>
              </a:rPr>
              <a:t>POST</a:t>
            </a:r>
            <a:endParaRPr lang="en-US" sz="830" dirty="0"/>
          </a:p>
        </p:txBody>
      </p:sp>
      <p:sp>
        <p:nvSpPr>
          <p:cNvPr id="20" name="Text 17"/>
          <p:cNvSpPr/>
          <p:nvPr/>
        </p:nvSpPr>
        <p:spPr>
          <a:xfrm>
            <a:off x="1536192" y="3319272"/>
            <a:ext cx="2514600" cy="137160"/>
          </a:xfrm>
          <a:prstGeom prst="rect">
            <a:avLst/>
          </a:prstGeom>
          <a:noFill/>
          <a:ln/>
        </p:spPr>
        <p:txBody>
          <a:bodyPr wrap="square" lIns="0" tIns="0" rIns="0" bIns="0" rtlCol="0" anchor="ctr">
            <a:normAutofit/>
          </a:bodyPr>
          <a:lstStyle/>
          <a:p>
            <a:pPr indent="0" marL="0">
              <a:buNone/>
            </a:pPr>
            <a:r>
              <a:rPr lang="en-US" sz="750" b="1" dirty="0">
                <a:solidFill>
                  <a:srgbClr val="000000"/>
                </a:solidFill>
                <a:latin typeface="Courier New" pitchFamily="34" charset="0"/>
                <a:ea typeface="Courier New" pitchFamily="34" charset="-122"/>
                <a:cs typeface="Courier New" pitchFamily="34" charset="-120"/>
              </a:rPr>
              <a:t>/v1/checkout-sessions</a:t>
            </a:r>
            <a:endParaRPr lang="en-US" sz="750" dirty="0"/>
          </a:p>
        </p:txBody>
      </p:sp>
      <p:sp>
        <p:nvSpPr>
          <p:cNvPr id="21" name="Text 18"/>
          <p:cNvSpPr/>
          <p:nvPr/>
        </p:nvSpPr>
        <p:spPr>
          <a:xfrm>
            <a:off x="4178808" y="3319272"/>
            <a:ext cx="1417320" cy="137160"/>
          </a:xfrm>
          <a:prstGeom prst="rect">
            <a:avLst/>
          </a:prstGeom>
          <a:noFill/>
          <a:ln/>
        </p:spPr>
        <p:txBody>
          <a:bodyPr wrap="square" lIns="0" tIns="0" rIns="0" bIns="0" rtlCol="0" anchor="ctr">
            <a:normAutofit/>
          </a:bodyPr>
          <a:lstStyle/>
          <a:p>
            <a:pPr indent="0" marL="0">
              <a:buNone/>
            </a:pPr>
            <a:r>
              <a:rPr lang="en-US" sz="720" dirty="0">
                <a:solidFill>
                  <a:srgbClr val="666C64"/>
                </a:solidFill>
              </a:rPr>
              <a:t>Create durable session</a:t>
            </a:r>
            <a:endParaRPr lang="en-US" sz="720" dirty="0"/>
          </a:p>
        </p:txBody>
      </p:sp>
      <p:sp>
        <p:nvSpPr>
          <p:cNvPr id="22" name="Shape 19"/>
          <p:cNvSpPr/>
          <p:nvPr/>
        </p:nvSpPr>
        <p:spPr>
          <a:xfrm>
            <a:off x="859536" y="3749040"/>
            <a:ext cx="530352" cy="310896"/>
          </a:xfrm>
          <a:prstGeom prst="roundRect">
            <a:avLst>
              <a:gd name="adj" fmla="val 20588"/>
            </a:avLst>
          </a:prstGeom>
          <a:solidFill>
            <a:srgbClr val="E8EDFF"/>
          </a:solidFill>
          <a:ln w="12700">
            <a:solidFill>
              <a:srgbClr val="E8EDFF"/>
            </a:solidFill>
            <a:prstDash val="solid"/>
          </a:ln>
        </p:spPr>
      </p:sp>
      <p:sp>
        <p:nvSpPr>
          <p:cNvPr id="23" name="Text 20"/>
          <p:cNvSpPr/>
          <p:nvPr/>
        </p:nvSpPr>
        <p:spPr>
          <a:xfrm>
            <a:off x="914400" y="3799332"/>
            <a:ext cx="420624" cy="182880"/>
          </a:xfrm>
          <a:prstGeom prst="rect">
            <a:avLst/>
          </a:prstGeom>
          <a:noFill/>
          <a:ln/>
        </p:spPr>
        <p:txBody>
          <a:bodyPr wrap="square" lIns="0" tIns="0" rIns="0" bIns="0" rtlCol="0" anchor="ctr">
            <a:normAutofit/>
          </a:bodyPr>
          <a:lstStyle/>
          <a:p>
            <a:pPr algn="ctr" indent="0" marL="0">
              <a:buNone/>
            </a:pPr>
            <a:r>
              <a:rPr lang="en-US" sz="830" b="1" dirty="0">
                <a:solidFill>
                  <a:srgbClr val="3566E8"/>
                </a:solidFill>
              </a:rPr>
              <a:t>POST</a:t>
            </a:r>
            <a:endParaRPr lang="en-US" sz="830" dirty="0"/>
          </a:p>
        </p:txBody>
      </p:sp>
      <p:sp>
        <p:nvSpPr>
          <p:cNvPr id="24" name="Text 21"/>
          <p:cNvSpPr/>
          <p:nvPr/>
        </p:nvSpPr>
        <p:spPr>
          <a:xfrm>
            <a:off x="1536192" y="3813048"/>
            <a:ext cx="2514600" cy="137160"/>
          </a:xfrm>
          <a:prstGeom prst="rect">
            <a:avLst/>
          </a:prstGeom>
          <a:noFill/>
          <a:ln/>
        </p:spPr>
        <p:txBody>
          <a:bodyPr wrap="square" lIns="0" tIns="0" rIns="0" bIns="0" rtlCol="0" anchor="ctr">
            <a:normAutofit/>
          </a:bodyPr>
          <a:lstStyle/>
          <a:p>
            <a:pPr indent="0" marL="0">
              <a:buNone/>
            </a:pPr>
            <a:r>
              <a:rPr lang="en-US" sz="750" b="1" dirty="0">
                <a:solidFill>
                  <a:srgbClr val="000000"/>
                </a:solidFill>
                <a:latin typeface="Courier New" pitchFamily="34" charset="0"/>
                <a:ea typeface="Courier New" pitchFamily="34" charset="-122"/>
                <a:cs typeface="Courier New" pitchFamily="34" charset="-120"/>
              </a:rPr>
              <a:t>/v1/checkout-sessions/{id}/confirm</a:t>
            </a:r>
            <a:endParaRPr lang="en-US" sz="750" dirty="0"/>
          </a:p>
        </p:txBody>
      </p:sp>
      <p:sp>
        <p:nvSpPr>
          <p:cNvPr id="25" name="Text 22"/>
          <p:cNvSpPr/>
          <p:nvPr/>
        </p:nvSpPr>
        <p:spPr>
          <a:xfrm>
            <a:off x="4178808" y="3813048"/>
            <a:ext cx="1417320" cy="137160"/>
          </a:xfrm>
          <a:prstGeom prst="rect">
            <a:avLst/>
          </a:prstGeom>
          <a:noFill/>
          <a:ln/>
        </p:spPr>
        <p:txBody>
          <a:bodyPr wrap="square" lIns="0" tIns="0" rIns="0" bIns="0" rtlCol="0" anchor="ctr">
            <a:normAutofit/>
          </a:bodyPr>
          <a:lstStyle/>
          <a:p>
            <a:pPr indent="0" marL="0">
              <a:buNone/>
            </a:pPr>
            <a:r>
              <a:rPr lang="en-US" sz="720" dirty="0">
                <a:solidFill>
                  <a:srgbClr val="666C64"/>
                </a:solidFill>
              </a:rPr>
              <a:t>Run saga</a:t>
            </a:r>
            <a:endParaRPr lang="en-US" sz="720" dirty="0"/>
          </a:p>
        </p:txBody>
      </p:sp>
      <p:sp>
        <p:nvSpPr>
          <p:cNvPr id="26" name="Shape 23"/>
          <p:cNvSpPr/>
          <p:nvPr/>
        </p:nvSpPr>
        <p:spPr>
          <a:xfrm>
            <a:off x="859536" y="4242816"/>
            <a:ext cx="530352" cy="310896"/>
          </a:xfrm>
          <a:prstGeom prst="roundRect">
            <a:avLst>
              <a:gd name="adj" fmla="val 20588"/>
            </a:avLst>
          </a:prstGeom>
          <a:solidFill>
            <a:srgbClr val="E8EDFF"/>
          </a:solidFill>
          <a:ln w="12700">
            <a:solidFill>
              <a:srgbClr val="E8EDFF"/>
            </a:solidFill>
            <a:prstDash val="solid"/>
          </a:ln>
        </p:spPr>
      </p:sp>
      <p:sp>
        <p:nvSpPr>
          <p:cNvPr id="27" name="Text 24"/>
          <p:cNvSpPr/>
          <p:nvPr/>
        </p:nvSpPr>
        <p:spPr>
          <a:xfrm>
            <a:off x="914400" y="4293108"/>
            <a:ext cx="420624" cy="182880"/>
          </a:xfrm>
          <a:prstGeom prst="rect">
            <a:avLst/>
          </a:prstGeom>
          <a:noFill/>
          <a:ln/>
        </p:spPr>
        <p:txBody>
          <a:bodyPr wrap="square" lIns="0" tIns="0" rIns="0" bIns="0" rtlCol="0" anchor="ctr">
            <a:normAutofit/>
          </a:bodyPr>
          <a:lstStyle/>
          <a:p>
            <a:pPr algn="ctr" indent="0" marL="0">
              <a:buNone/>
            </a:pPr>
            <a:r>
              <a:rPr lang="en-US" sz="830" b="1" dirty="0">
                <a:solidFill>
                  <a:srgbClr val="3566E8"/>
                </a:solidFill>
              </a:rPr>
              <a:t>POST</a:t>
            </a:r>
            <a:endParaRPr lang="en-US" sz="830" dirty="0"/>
          </a:p>
        </p:txBody>
      </p:sp>
      <p:sp>
        <p:nvSpPr>
          <p:cNvPr id="28" name="Text 25"/>
          <p:cNvSpPr/>
          <p:nvPr/>
        </p:nvSpPr>
        <p:spPr>
          <a:xfrm>
            <a:off x="1536192" y="4306824"/>
            <a:ext cx="2514600" cy="137160"/>
          </a:xfrm>
          <a:prstGeom prst="rect">
            <a:avLst/>
          </a:prstGeom>
          <a:noFill/>
          <a:ln/>
        </p:spPr>
        <p:txBody>
          <a:bodyPr wrap="square" lIns="0" tIns="0" rIns="0" bIns="0" rtlCol="0" anchor="ctr">
            <a:normAutofit/>
          </a:bodyPr>
          <a:lstStyle/>
          <a:p>
            <a:pPr indent="0" marL="0">
              <a:buNone/>
            </a:pPr>
            <a:r>
              <a:rPr lang="en-US" sz="750" b="1" dirty="0">
                <a:solidFill>
                  <a:srgbClr val="000000"/>
                </a:solidFill>
                <a:latin typeface="Courier New" pitchFamily="34" charset="0"/>
                <a:ea typeface="Courier New" pitchFamily="34" charset="-122"/>
                <a:cs typeface="Courier New" pitchFamily="34" charset="-120"/>
              </a:rPr>
              <a:t>/v1/merchant-sessions</a:t>
            </a:r>
            <a:endParaRPr lang="en-US" sz="750" dirty="0"/>
          </a:p>
        </p:txBody>
      </p:sp>
      <p:sp>
        <p:nvSpPr>
          <p:cNvPr id="29" name="Text 26"/>
          <p:cNvSpPr/>
          <p:nvPr/>
        </p:nvSpPr>
        <p:spPr>
          <a:xfrm>
            <a:off x="4178808" y="4306824"/>
            <a:ext cx="1417320" cy="137160"/>
          </a:xfrm>
          <a:prstGeom prst="rect">
            <a:avLst/>
          </a:prstGeom>
          <a:noFill/>
          <a:ln/>
        </p:spPr>
        <p:txBody>
          <a:bodyPr wrap="square" lIns="0" tIns="0" rIns="0" bIns="0" rtlCol="0" anchor="ctr">
            <a:normAutofit/>
          </a:bodyPr>
          <a:lstStyle/>
          <a:p>
            <a:pPr indent="0" marL="0">
              <a:buNone/>
            </a:pPr>
            <a:r>
              <a:rPr lang="en-US" sz="720" dirty="0">
                <a:solidFill>
                  <a:srgbClr val="666C64"/>
                </a:solidFill>
              </a:rPr>
              <a:t>External checkout</a:t>
            </a:r>
            <a:endParaRPr lang="en-US" sz="720" dirty="0"/>
          </a:p>
        </p:txBody>
      </p:sp>
      <p:sp>
        <p:nvSpPr>
          <p:cNvPr id="30" name="Shape 27"/>
          <p:cNvSpPr/>
          <p:nvPr/>
        </p:nvSpPr>
        <p:spPr>
          <a:xfrm>
            <a:off x="859536" y="4736592"/>
            <a:ext cx="530352" cy="310896"/>
          </a:xfrm>
          <a:prstGeom prst="roundRect">
            <a:avLst>
              <a:gd name="adj" fmla="val 20588"/>
            </a:avLst>
          </a:prstGeom>
          <a:solidFill>
            <a:srgbClr val="E8EDFF"/>
          </a:solidFill>
          <a:ln w="12700">
            <a:solidFill>
              <a:srgbClr val="E8EDFF"/>
            </a:solidFill>
            <a:prstDash val="solid"/>
          </a:ln>
        </p:spPr>
      </p:sp>
      <p:sp>
        <p:nvSpPr>
          <p:cNvPr id="31" name="Text 28"/>
          <p:cNvSpPr/>
          <p:nvPr/>
        </p:nvSpPr>
        <p:spPr>
          <a:xfrm>
            <a:off x="914400" y="4786884"/>
            <a:ext cx="420624" cy="182880"/>
          </a:xfrm>
          <a:prstGeom prst="rect">
            <a:avLst/>
          </a:prstGeom>
          <a:noFill/>
          <a:ln/>
        </p:spPr>
        <p:txBody>
          <a:bodyPr wrap="square" lIns="0" tIns="0" rIns="0" bIns="0" rtlCol="0" anchor="ctr">
            <a:normAutofit/>
          </a:bodyPr>
          <a:lstStyle/>
          <a:p>
            <a:pPr algn="ctr" indent="0" marL="0">
              <a:buNone/>
            </a:pPr>
            <a:r>
              <a:rPr lang="en-US" sz="830" b="1" dirty="0">
                <a:solidFill>
                  <a:srgbClr val="3566E8"/>
                </a:solidFill>
              </a:rPr>
              <a:t>POST</a:t>
            </a:r>
            <a:endParaRPr lang="en-US" sz="830" dirty="0"/>
          </a:p>
        </p:txBody>
      </p:sp>
      <p:sp>
        <p:nvSpPr>
          <p:cNvPr id="32" name="Text 29"/>
          <p:cNvSpPr/>
          <p:nvPr/>
        </p:nvSpPr>
        <p:spPr>
          <a:xfrm>
            <a:off x="1536192" y="4800600"/>
            <a:ext cx="2514600" cy="137160"/>
          </a:xfrm>
          <a:prstGeom prst="rect">
            <a:avLst/>
          </a:prstGeom>
          <a:noFill/>
          <a:ln/>
        </p:spPr>
        <p:txBody>
          <a:bodyPr wrap="square" lIns="0" tIns="0" rIns="0" bIns="0" rtlCol="0" anchor="ctr">
            <a:normAutofit/>
          </a:bodyPr>
          <a:lstStyle/>
          <a:p>
            <a:pPr indent="0" marL="0">
              <a:buNone/>
            </a:pPr>
            <a:r>
              <a:rPr lang="en-US" sz="750" b="1" dirty="0">
                <a:solidFill>
                  <a:srgbClr val="000000"/>
                </a:solidFill>
                <a:latin typeface="Courier New" pitchFamily="34" charset="0"/>
                <a:ea typeface="Courier New" pitchFamily="34" charset="-122"/>
                <a:cs typeface="Courier New" pitchFamily="34" charset="-120"/>
              </a:rPr>
              <a:t>/v1/refunds</a:t>
            </a:r>
            <a:endParaRPr lang="en-US" sz="750" dirty="0"/>
          </a:p>
        </p:txBody>
      </p:sp>
      <p:sp>
        <p:nvSpPr>
          <p:cNvPr id="33" name="Text 30"/>
          <p:cNvSpPr/>
          <p:nvPr/>
        </p:nvSpPr>
        <p:spPr>
          <a:xfrm>
            <a:off x="4178808" y="4800600"/>
            <a:ext cx="1417320" cy="137160"/>
          </a:xfrm>
          <a:prstGeom prst="rect">
            <a:avLst/>
          </a:prstGeom>
          <a:noFill/>
          <a:ln/>
        </p:spPr>
        <p:txBody>
          <a:bodyPr wrap="square" lIns="0" tIns="0" rIns="0" bIns="0" rtlCol="0" anchor="ctr">
            <a:normAutofit/>
          </a:bodyPr>
          <a:lstStyle/>
          <a:p>
            <a:pPr indent="0" marL="0">
              <a:buNone/>
            </a:pPr>
            <a:r>
              <a:rPr lang="en-US" sz="720" dirty="0">
                <a:solidFill>
                  <a:srgbClr val="666C64"/>
                </a:solidFill>
              </a:rPr>
              <a:t>Reconcile obligation</a:t>
            </a:r>
            <a:endParaRPr lang="en-US" sz="720" dirty="0"/>
          </a:p>
        </p:txBody>
      </p:sp>
      <p:sp>
        <p:nvSpPr>
          <p:cNvPr id="34" name="Shape 31"/>
          <p:cNvSpPr/>
          <p:nvPr/>
        </p:nvSpPr>
        <p:spPr>
          <a:xfrm>
            <a:off x="859536" y="5440680"/>
            <a:ext cx="1234440" cy="310896"/>
          </a:xfrm>
          <a:prstGeom prst="roundRect">
            <a:avLst>
              <a:gd name="adj" fmla="val 20588"/>
            </a:avLst>
          </a:prstGeom>
          <a:solidFill>
            <a:srgbClr val="171817"/>
          </a:solidFill>
          <a:ln w="12700">
            <a:solidFill>
              <a:srgbClr val="171817"/>
            </a:solidFill>
            <a:prstDash val="solid"/>
          </a:ln>
        </p:spPr>
      </p:sp>
      <p:sp>
        <p:nvSpPr>
          <p:cNvPr id="35" name="Text 32"/>
          <p:cNvSpPr/>
          <p:nvPr/>
        </p:nvSpPr>
        <p:spPr>
          <a:xfrm>
            <a:off x="914400" y="5490972"/>
            <a:ext cx="1124712" cy="182880"/>
          </a:xfrm>
          <a:prstGeom prst="rect">
            <a:avLst/>
          </a:prstGeom>
          <a:noFill/>
          <a:ln/>
        </p:spPr>
        <p:txBody>
          <a:bodyPr wrap="square" lIns="0" tIns="0" rIns="0" bIns="0" rtlCol="0" anchor="ctr">
            <a:normAutofit/>
          </a:bodyPr>
          <a:lstStyle/>
          <a:p>
            <a:pPr algn="ctr" indent="0" marL="0">
              <a:buNone/>
            </a:pPr>
            <a:r>
              <a:rPr lang="en-US" sz="830" b="1" dirty="0">
                <a:solidFill>
                  <a:srgbClr val="FFFFFF"/>
                </a:solidFill>
              </a:rPr>
              <a:t>Idempotency key</a:t>
            </a:r>
            <a:endParaRPr lang="en-US" sz="830" dirty="0"/>
          </a:p>
        </p:txBody>
      </p:sp>
      <p:sp>
        <p:nvSpPr>
          <p:cNvPr id="36" name="Shape 33"/>
          <p:cNvSpPr/>
          <p:nvPr/>
        </p:nvSpPr>
        <p:spPr>
          <a:xfrm>
            <a:off x="2221992" y="5440680"/>
            <a:ext cx="1143000" cy="310896"/>
          </a:xfrm>
          <a:prstGeom prst="roundRect">
            <a:avLst>
              <a:gd name="adj" fmla="val 20588"/>
            </a:avLst>
          </a:prstGeom>
          <a:solidFill>
            <a:srgbClr val="171817"/>
          </a:solidFill>
          <a:ln w="12700">
            <a:solidFill>
              <a:srgbClr val="171817"/>
            </a:solidFill>
            <a:prstDash val="solid"/>
          </a:ln>
        </p:spPr>
      </p:sp>
      <p:sp>
        <p:nvSpPr>
          <p:cNvPr id="37" name="Text 34"/>
          <p:cNvSpPr/>
          <p:nvPr/>
        </p:nvSpPr>
        <p:spPr>
          <a:xfrm>
            <a:off x="2276856" y="5490972"/>
            <a:ext cx="1033272" cy="182880"/>
          </a:xfrm>
          <a:prstGeom prst="rect">
            <a:avLst/>
          </a:prstGeom>
          <a:noFill/>
          <a:ln/>
        </p:spPr>
        <p:txBody>
          <a:bodyPr wrap="square" lIns="0" tIns="0" rIns="0" bIns="0" rtlCol="0" anchor="ctr">
            <a:normAutofit/>
          </a:bodyPr>
          <a:lstStyle/>
          <a:p>
            <a:pPr algn="ctr" indent="0" marL="0">
              <a:buNone/>
            </a:pPr>
            <a:r>
              <a:rPr lang="en-US" sz="830" b="1" dirty="0">
                <a:solidFill>
                  <a:srgbClr val="FFFFFF"/>
                </a:solidFill>
              </a:rPr>
              <a:t>Expiring quote</a:t>
            </a:r>
            <a:endParaRPr lang="en-US" sz="830" dirty="0"/>
          </a:p>
        </p:txBody>
      </p:sp>
      <p:sp>
        <p:nvSpPr>
          <p:cNvPr id="38" name="Shape 35"/>
          <p:cNvSpPr/>
          <p:nvPr/>
        </p:nvSpPr>
        <p:spPr>
          <a:xfrm>
            <a:off x="3493008" y="5440680"/>
            <a:ext cx="1234440" cy="310896"/>
          </a:xfrm>
          <a:prstGeom prst="roundRect">
            <a:avLst>
              <a:gd name="adj" fmla="val 20588"/>
            </a:avLst>
          </a:prstGeom>
          <a:solidFill>
            <a:srgbClr val="171817"/>
          </a:solidFill>
          <a:ln w="12700">
            <a:solidFill>
              <a:srgbClr val="171817"/>
            </a:solidFill>
            <a:prstDash val="solid"/>
          </a:ln>
        </p:spPr>
      </p:sp>
      <p:sp>
        <p:nvSpPr>
          <p:cNvPr id="39" name="Text 36"/>
          <p:cNvSpPr/>
          <p:nvPr/>
        </p:nvSpPr>
        <p:spPr>
          <a:xfrm>
            <a:off x="3547872" y="5490972"/>
            <a:ext cx="1124712" cy="182880"/>
          </a:xfrm>
          <a:prstGeom prst="rect">
            <a:avLst/>
          </a:prstGeom>
          <a:noFill/>
          <a:ln/>
        </p:spPr>
        <p:txBody>
          <a:bodyPr wrap="square" lIns="0" tIns="0" rIns="0" bIns="0" rtlCol="0" anchor="ctr">
            <a:normAutofit/>
          </a:bodyPr>
          <a:lstStyle/>
          <a:p>
            <a:pPr algn="ctr" indent="0" marL="0">
              <a:buNone/>
            </a:pPr>
            <a:r>
              <a:rPr lang="en-US" sz="830" b="1" dirty="0">
                <a:solidFill>
                  <a:srgbClr val="FFFFFF"/>
                </a:solidFill>
              </a:rPr>
              <a:t>Signed webhook</a:t>
            </a:r>
            <a:endParaRPr lang="en-US" sz="830" dirty="0"/>
          </a:p>
        </p:txBody>
      </p:sp>
      <p:sp>
        <p:nvSpPr>
          <p:cNvPr id="40" name="Shape 37"/>
          <p:cNvSpPr/>
          <p:nvPr/>
        </p:nvSpPr>
        <p:spPr>
          <a:xfrm>
            <a:off x="6382512" y="2121408"/>
            <a:ext cx="5230368" cy="3630168"/>
          </a:xfrm>
          <a:prstGeom prst="roundRect">
            <a:avLst>
              <a:gd name="adj" fmla="val 1511"/>
            </a:avLst>
          </a:prstGeom>
          <a:solidFill>
            <a:srgbClr val="171817"/>
          </a:solidFill>
          <a:ln w="10160">
            <a:solidFill>
              <a:srgbClr val="171817"/>
            </a:solidFill>
            <a:prstDash val="solid"/>
          </a:ln>
        </p:spPr>
      </p:sp>
      <p:sp>
        <p:nvSpPr>
          <p:cNvPr id="41" name="Text 38"/>
          <p:cNvSpPr/>
          <p:nvPr/>
        </p:nvSpPr>
        <p:spPr>
          <a:xfrm>
            <a:off x="6647688" y="2404872"/>
            <a:ext cx="2743200" cy="146304"/>
          </a:xfrm>
          <a:prstGeom prst="rect">
            <a:avLst/>
          </a:prstGeom>
          <a:noFill/>
          <a:ln/>
        </p:spPr>
        <p:txBody>
          <a:bodyPr wrap="square" lIns="0" tIns="0" rIns="0" bIns="0" rtlCol="0" anchor="ctr"/>
          <a:lstStyle/>
          <a:p>
            <a:pPr indent="0" marL="0">
              <a:buNone/>
            </a:pPr>
            <a:r>
              <a:rPr lang="en-US" sz="730" b="1" spc="120" kern="0" dirty="0">
                <a:solidFill>
                  <a:srgbClr val="C9F044"/>
                </a:solidFill>
              </a:rPr>
              <a:t>CHECKOUT SESSION IS THE JOIN POINT</a:t>
            </a:r>
            <a:endParaRPr lang="en-US" sz="730" dirty="0"/>
          </a:p>
        </p:txBody>
      </p:sp>
      <p:sp>
        <p:nvSpPr>
          <p:cNvPr id="42" name="Shape 39"/>
          <p:cNvSpPr/>
          <p:nvPr/>
        </p:nvSpPr>
        <p:spPr>
          <a:xfrm>
            <a:off x="8028432" y="2798064"/>
            <a:ext cx="1938528" cy="749808"/>
          </a:xfrm>
          <a:prstGeom prst="roundRect">
            <a:avLst>
              <a:gd name="adj" fmla="val 7317"/>
            </a:avLst>
          </a:prstGeom>
          <a:solidFill>
            <a:srgbClr val="C9F044"/>
          </a:solidFill>
          <a:ln w="10160">
            <a:solidFill>
              <a:srgbClr val="C9F044"/>
            </a:solidFill>
            <a:prstDash val="solid"/>
          </a:ln>
        </p:spPr>
      </p:sp>
      <p:sp>
        <p:nvSpPr>
          <p:cNvPr id="43" name="Text 40"/>
          <p:cNvSpPr/>
          <p:nvPr/>
        </p:nvSpPr>
        <p:spPr>
          <a:xfrm>
            <a:off x="8119872" y="2898648"/>
            <a:ext cx="1755648" cy="182880"/>
          </a:xfrm>
          <a:prstGeom prst="rect">
            <a:avLst/>
          </a:prstGeom>
          <a:noFill/>
          <a:ln/>
        </p:spPr>
        <p:txBody>
          <a:bodyPr wrap="square" lIns="0" tIns="0" rIns="0" bIns="0" rtlCol="0" anchor="ctr">
            <a:normAutofit/>
          </a:bodyPr>
          <a:lstStyle/>
          <a:p>
            <a:pPr algn="ctr" indent="0" marL="0">
              <a:buNone/>
            </a:pPr>
            <a:r>
              <a:rPr lang="en-US" sz="1000" b="1" dirty="0">
                <a:solidFill>
                  <a:srgbClr val="171817"/>
                </a:solidFill>
              </a:rPr>
              <a:t>CHECKOUT_SESSION</a:t>
            </a:r>
            <a:endParaRPr lang="en-US" sz="1000" dirty="0"/>
          </a:p>
        </p:txBody>
      </p:sp>
      <p:sp>
        <p:nvSpPr>
          <p:cNvPr id="44" name="Text 41"/>
          <p:cNvSpPr/>
          <p:nvPr/>
        </p:nvSpPr>
        <p:spPr>
          <a:xfrm>
            <a:off x="8110728" y="3145536"/>
            <a:ext cx="1773936" cy="347472"/>
          </a:xfrm>
          <a:prstGeom prst="rect">
            <a:avLst/>
          </a:prstGeom>
          <a:noFill/>
          <a:ln/>
        </p:spPr>
        <p:txBody>
          <a:bodyPr wrap="square" lIns="0" tIns="0" rIns="0" bIns="0" rtlCol="0" anchor="ctr">
            <a:normAutofit/>
          </a:bodyPr>
          <a:lstStyle/>
          <a:p>
            <a:pPr algn="ctr" indent="0" marL="0">
              <a:buNone/>
            </a:pPr>
            <a:r>
              <a:rPr lang="en-US" sz="740" dirty="0">
                <a:solidFill>
                  <a:srgbClr val="666C64"/>
                </a:solidFill>
              </a:rPr>
              <a:t>quote + consent + state</a:t>
            </a:r>
            <a:endParaRPr lang="en-US" sz="740" dirty="0"/>
          </a:p>
        </p:txBody>
      </p:sp>
      <p:sp>
        <p:nvSpPr>
          <p:cNvPr id="45" name="Shape 42"/>
          <p:cNvSpPr/>
          <p:nvPr/>
        </p:nvSpPr>
        <p:spPr>
          <a:xfrm>
            <a:off x="6601968" y="3950208"/>
            <a:ext cx="1234440" cy="566928"/>
          </a:xfrm>
          <a:prstGeom prst="roundRect">
            <a:avLst>
              <a:gd name="adj" fmla="val 9677"/>
            </a:avLst>
          </a:prstGeom>
          <a:solidFill>
            <a:srgbClr val="2D302D"/>
          </a:solidFill>
          <a:ln w="10160">
            <a:solidFill>
              <a:srgbClr val="4A4F4A"/>
            </a:solidFill>
            <a:prstDash val="solid"/>
          </a:ln>
        </p:spPr>
      </p:sp>
      <p:sp>
        <p:nvSpPr>
          <p:cNvPr id="46" name="Text 43"/>
          <p:cNvSpPr/>
          <p:nvPr/>
        </p:nvSpPr>
        <p:spPr>
          <a:xfrm>
            <a:off x="6693408" y="4050792"/>
            <a:ext cx="1051560" cy="182880"/>
          </a:xfrm>
          <a:prstGeom prst="rect">
            <a:avLst/>
          </a:prstGeom>
          <a:noFill/>
          <a:ln/>
        </p:spPr>
        <p:txBody>
          <a:bodyPr wrap="square" lIns="0" tIns="0" rIns="0" bIns="0" rtlCol="0" anchor="ctr">
            <a:normAutofit/>
          </a:bodyPr>
          <a:lstStyle/>
          <a:p>
            <a:pPr algn="ctr" indent="0" marL="0">
              <a:buNone/>
            </a:pPr>
            <a:r>
              <a:rPr lang="en-US" sz="1000" b="1" dirty="0">
                <a:solidFill>
                  <a:srgbClr val="FFFFFF"/>
                </a:solidFill>
              </a:rPr>
              <a:t>QUOTE</a:t>
            </a:r>
            <a:endParaRPr lang="en-US" sz="1000" dirty="0"/>
          </a:p>
        </p:txBody>
      </p:sp>
      <p:sp>
        <p:nvSpPr>
          <p:cNvPr id="47" name="Text 44"/>
          <p:cNvSpPr/>
          <p:nvPr/>
        </p:nvSpPr>
        <p:spPr>
          <a:xfrm>
            <a:off x="6684264" y="4297680"/>
            <a:ext cx="1069848" cy="164592"/>
          </a:xfrm>
          <a:prstGeom prst="rect">
            <a:avLst/>
          </a:prstGeom>
          <a:noFill/>
          <a:ln/>
        </p:spPr>
        <p:txBody>
          <a:bodyPr wrap="square" lIns="0" tIns="0" rIns="0" bIns="0" rtlCol="0" anchor="ctr">
            <a:normAutofit/>
          </a:bodyPr>
          <a:lstStyle/>
          <a:p>
            <a:pPr algn="ctr" indent="0" marL="0">
              <a:buNone/>
            </a:pPr>
            <a:r>
              <a:rPr lang="en-US" sz="740" dirty="0">
                <a:solidFill>
                  <a:srgbClr val="D7DDD5"/>
                </a:solidFill>
              </a:rPr>
              <a:t>separate record</a:t>
            </a:r>
            <a:endParaRPr lang="en-US" sz="740" dirty="0"/>
          </a:p>
        </p:txBody>
      </p:sp>
      <p:sp>
        <p:nvSpPr>
          <p:cNvPr id="48" name="Shape 45"/>
          <p:cNvSpPr/>
          <p:nvPr/>
        </p:nvSpPr>
        <p:spPr>
          <a:xfrm>
            <a:off x="8997696" y="3547872"/>
            <a:ext cx="-1773936" cy="402336"/>
          </a:xfrm>
          <a:prstGeom prst="line">
            <a:avLst/>
          </a:prstGeom>
          <a:noFill/>
          <a:ln w="10160">
            <a:solidFill>
              <a:srgbClr val="697069"/>
            </a:solidFill>
            <a:prstDash val="solid"/>
          </a:ln>
        </p:spPr>
      </p:sp>
      <p:sp>
        <p:nvSpPr>
          <p:cNvPr id="49" name="Shape 46"/>
          <p:cNvSpPr/>
          <p:nvPr/>
        </p:nvSpPr>
        <p:spPr>
          <a:xfrm>
            <a:off x="8485632" y="3950208"/>
            <a:ext cx="1234440" cy="566928"/>
          </a:xfrm>
          <a:prstGeom prst="roundRect">
            <a:avLst>
              <a:gd name="adj" fmla="val 9677"/>
            </a:avLst>
          </a:prstGeom>
          <a:solidFill>
            <a:srgbClr val="2D302D"/>
          </a:solidFill>
          <a:ln w="10160">
            <a:solidFill>
              <a:srgbClr val="4A4F4A"/>
            </a:solidFill>
            <a:prstDash val="solid"/>
          </a:ln>
        </p:spPr>
      </p:sp>
      <p:sp>
        <p:nvSpPr>
          <p:cNvPr id="50" name="Text 47"/>
          <p:cNvSpPr/>
          <p:nvPr/>
        </p:nvSpPr>
        <p:spPr>
          <a:xfrm>
            <a:off x="8577072" y="4050792"/>
            <a:ext cx="1051560" cy="182880"/>
          </a:xfrm>
          <a:prstGeom prst="rect">
            <a:avLst/>
          </a:prstGeom>
          <a:noFill/>
          <a:ln/>
        </p:spPr>
        <p:txBody>
          <a:bodyPr wrap="square" lIns="0" tIns="0" rIns="0" bIns="0" rtlCol="0" anchor="ctr">
            <a:normAutofit/>
          </a:bodyPr>
          <a:lstStyle/>
          <a:p>
            <a:pPr algn="ctr" indent="0" marL="0">
              <a:buNone/>
            </a:pPr>
            <a:r>
              <a:rPr lang="en-US" sz="1000" b="1" dirty="0">
                <a:solidFill>
                  <a:srgbClr val="FFFFFF"/>
                </a:solidFill>
              </a:rPr>
              <a:t>PAYMENT</a:t>
            </a:r>
            <a:endParaRPr lang="en-US" sz="1000" dirty="0"/>
          </a:p>
        </p:txBody>
      </p:sp>
      <p:sp>
        <p:nvSpPr>
          <p:cNvPr id="51" name="Text 48"/>
          <p:cNvSpPr/>
          <p:nvPr/>
        </p:nvSpPr>
        <p:spPr>
          <a:xfrm>
            <a:off x="8567928" y="4297680"/>
            <a:ext cx="1069848" cy="164592"/>
          </a:xfrm>
          <a:prstGeom prst="rect">
            <a:avLst/>
          </a:prstGeom>
          <a:noFill/>
          <a:ln/>
        </p:spPr>
        <p:txBody>
          <a:bodyPr wrap="square" lIns="0" tIns="0" rIns="0" bIns="0" rtlCol="0" anchor="ctr">
            <a:normAutofit/>
          </a:bodyPr>
          <a:lstStyle/>
          <a:p>
            <a:pPr algn="ctr" indent="0" marL="0">
              <a:buNone/>
            </a:pPr>
            <a:r>
              <a:rPr lang="en-US" sz="740" dirty="0">
                <a:solidFill>
                  <a:srgbClr val="D7DDD5"/>
                </a:solidFill>
              </a:rPr>
              <a:t>separate record</a:t>
            </a:r>
            <a:endParaRPr lang="en-US" sz="740" dirty="0"/>
          </a:p>
        </p:txBody>
      </p:sp>
      <p:sp>
        <p:nvSpPr>
          <p:cNvPr id="52" name="Shape 49"/>
          <p:cNvSpPr/>
          <p:nvPr/>
        </p:nvSpPr>
        <p:spPr>
          <a:xfrm>
            <a:off x="8997696" y="3547872"/>
            <a:ext cx="109728" cy="402336"/>
          </a:xfrm>
          <a:prstGeom prst="line">
            <a:avLst/>
          </a:prstGeom>
          <a:noFill/>
          <a:ln w="10160">
            <a:solidFill>
              <a:srgbClr val="697069"/>
            </a:solidFill>
            <a:prstDash val="solid"/>
          </a:ln>
        </p:spPr>
      </p:sp>
      <p:sp>
        <p:nvSpPr>
          <p:cNvPr id="53" name="Shape 50"/>
          <p:cNvSpPr/>
          <p:nvPr/>
        </p:nvSpPr>
        <p:spPr>
          <a:xfrm>
            <a:off x="10195560" y="3950208"/>
            <a:ext cx="1234440" cy="566928"/>
          </a:xfrm>
          <a:prstGeom prst="roundRect">
            <a:avLst>
              <a:gd name="adj" fmla="val 9677"/>
            </a:avLst>
          </a:prstGeom>
          <a:solidFill>
            <a:srgbClr val="2D302D"/>
          </a:solidFill>
          <a:ln w="10160">
            <a:solidFill>
              <a:srgbClr val="4A4F4A"/>
            </a:solidFill>
            <a:prstDash val="solid"/>
          </a:ln>
        </p:spPr>
      </p:sp>
      <p:sp>
        <p:nvSpPr>
          <p:cNvPr id="54" name="Text 51"/>
          <p:cNvSpPr/>
          <p:nvPr/>
        </p:nvSpPr>
        <p:spPr>
          <a:xfrm>
            <a:off x="10287000" y="4050792"/>
            <a:ext cx="1051560" cy="182880"/>
          </a:xfrm>
          <a:prstGeom prst="rect">
            <a:avLst/>
          </a:prstGeom>
          <a:noFill/>
          <a:ln/>
        </p:spPr>
        <p:txBody>
          <a:bodyPr wrap="square" lIns="0" tIns="0" rIns="0" bIns="0" rtlCol="0" anchor="ctr">
            <a:normAutofit/>
          </a:bodyPr>
          <a:lstStyle/>
          <a:p>
            <a:pPr algn="ctr" indent="0" marL="0">
              <a:buNone/>
            </a:pPr>
            <a:r>
              <a:rPr lang="en-US" sz="1000" b="1" dirty="0">
                <a:solidFill>
                  <a:srgbClr val="FFFFFF"/>
                </a:solidFill>
              </a:rPr>
              <a:t>LOAN</a:t>
            </a:r>
            <a:endParaRPr lang="en-US" sz="1000" dirty="0"/>
          </a:p>
        </p:txBody>
      </p:sp>
      <p:sp>
        <p:nvSpPr>
          <p:cNvPr id="55" name="Text 52"/>
          <p:cNvSpPr/>
          <p:nvPr/>
        </p:nvSpPr>
        <p:spPr>
          <a:xfrm>
            <a:off x="10277856" y="4297680"/>
            <a:ext cx="1069848" cy="164592"/>
          </a:xfrm>
          <a:prstGeom prst="rect">
            <a:avLst/>
          </a:prstGeom>
          <a:noFill/>
          <a:ln/>
        </p:spPr>
        <p:txBody>
          <a:bodyPr wrap="square" lIns="0" tIns="0" rIns="0" bIns="0" rtlCol="0" anchor="ctr">
            <a:normAutofit/>
          </a:bodyPr>
          <a:lstStyle/>
          <a:p>
            <a:pPr algn="ctr" indent="0" marL="0">
              <a:buNone/>
            </a:pPr>
            <a:r>
              <a:rPr lang="en-US" sz="740" dirty="0">
                <a:solidFill>
                  <a:srgbClr val="D7DDD5"/>
                </a:solidFill>
              </a:rPr>
              <a:t>separate record</a:t>
            </a:r>
            <a:endParaRPr lang="en-US" sz="740" dirty="0"/>
          </a:p>
        </p:txBody>
      </p:sp>
      <p:sp>
        <p:nvSpPr>
          <p:cNvPr id="56" name="Shape 53"/>
          <p:cNvSpPr/>
          <p:nvPr/>
        </p:nvSpPr>
        <p:spPr>
          <a:xfrm>
            <a:off x="8997696" y="3547872"/>
            <a:ext cx="1819656" cy="402336"/>
          </a:xfrm>
          <a:prstGeom prst="line">
            <a:avLst/>
          </a:prstGeom>
          <a:noFill/>
          <a:ln w="10160">
            <a:solidFill>
              <a:srgbClr val="697069"/>
            </a:solidFill>
            <a:prstDash val="solid"/>
          </a:ln>
        </p:spPr>
      </p:sp>
      <p:sp>
        <p:nvSpPr>
          <p:cNvPr id="57" name="Shape 54"/>
          <p:cNvSpPr/>
          <p:nvPr/>
        </p:nvSpPr>
        <p:spPr>
          <a:xfrm>
            <a:off x="6601968" y="4919472"/>
            <a:ext cx="1234440" cy="566928"/>
          </a:xfrm>
          <a:prstGeom prst="roundRect">
            <a:avLst>
              <a:gd name="adj" fmla="val 9677"/>
            </a:avLst>
          </a:prstGeom>
          <a:solidFill>
            <a:srgbClr val="2D302D"/>
          </a:solidFill>
          <a:ln w="10160">
            <a:solidFill>
              <a:srgbClr val="4A4F4A"/>
            </a:solidFill>
            <a:prstDash val="solid"/>
          </a:ln>
        </p:spPr>
      </p:sp>
      <p:sp>
        <p:nvSpPr>
          <p:cNvPr id="58" name="Text 55"/>
          <p:cNvSpPr/>
          <p:nvPr/>
        </p:nvSpPr>
        <p:spPr>
          <a:xfrm>
            <a:off x="6693408" y="5020056"/>
            <a:ext cx="1051560" cy="182880"/>
          </a:xfrm>
          <a:prstGeom prst="rect">
            <a:avLst/>
          </a:prstGeom>
          <a:noFill/>
          <a:ln/>
        </p:spPr>
        <p:txBody>
          <a:bodyPr wrap="square" lIns="0" tIns="0" rIns="0" bIns="0" rtlCol="0" anchor="ctr">
            <a:normAutofit/>
          </a:bodyPr>
          <a:lstStyle/>
          <a:p>
            <a:pPr algn="ctr" indent="0" marL="0">
              <a:buNone/>
            </a:pPr>
            <a:r>
              <a:rPr lang="en-US" sz="1000" b="1" dirty="0">
                <a:solidFill>
                  <a:srgbClr val="FFFFFF"/>
                </a:solidFill>
              </a:rPr>
              <a:t>ORDER</a:t>
            </a:r>
            <a:endParaRPr lang="en-US" sz="1000" dirty="0"/>
          </a:p>
        </p:txBody>
      </p:sp>
      <p:sp>
        <p:nvSpPr>
          <p:cNvPr id="59" name="Text 56"/>
          <p:cNvSpPr/>
          <p:nvPr/>
        </p:nvSpPr>
        <p:spPr>
          <a:xfrm>
            <a:off x="6684264" y="5266944"/>
            <a:ext cx="1069848" cy="164592"/>
          </a:xfrm>
          <a:prstGeom prst="rect">
            <a:avLst/>
          </a:prstGeom>
          <a:noFill/>
          <a:ln/>
        </p:spPr>
        <p:txBody>
          <a:bodyPr wrap="square" lIns="0" tIns="0" rIns="0" bIns="0" rtlCol="0" anchor="ctr">
            <a:normAutofit/>
          </a:bodyPr>
          <a:lstStyle/>
          <a:p>
            <a:pPr algn="ctr" indent="0" marL="0">
              <a:buNone/>
            </a:pPr>
            <a:r>
              <a:rPr lang="en-US" sz="740" dirty="0">
                <a:solidFill>
                  <a:srgbClr val="D7DDD5"/>
                </a:solidFill>
              </a:rPr>
              <a:t>separate record</a:t>
            </a:r>
            <a:endParaRPr lang="en-US" sz="740" dirty="0"/>
          </a:p>
        </p:txBody>
      </p:sp>
      <p:sp>
        <p:nvSpPr>
          <p:cNvPr id="60" name="Shape 57"/>
          <p:cNvSpPr/>
          <p:nvPr/>
        </p:nvSpPr>
        <p:spPr>
          <a:xfrm>
            <a:off x="8997696" y="3547872"/>
            <a:ext cx="-1773936" cy="1371600"/>
          </a:xfrm>
          <a:prstGeom prst="line">
            <a:avLst/>
          </a:prstGeom>
          <a:noFill/>
          <a:ln w="10160">
            <a:solidFill>
              <a:srgbClr val="697069"/>
            </a:solidFill>
            <a:prstDash val="solid"/>
          </a:ln>
        </p:spPr>
      </p:sp>
      <p:sp>
        <p:nvSpPr>
          <p:cNvPr id="61" name="Shape 58"/>
          <p:cNvSpPr/>
          <p:nvPr/>
        </p:nvSpPr>
        <p:spPr>
          <a:xfrm>
            <a:off x="8485632" y="4919472"/>
            <a:ext cx="1234440" cy="566928"/>
          </a:xfrm>
          <a:prstGeom prst="roundRect">
            <a:avLst>
              <a:gd name="adj" fmla="val 9677"/>
            </a:avLst>
          </a:prstGeom>
          <a:solidFill>
            <a:srgbClr val="2D302D"/>
          </a:solidFill>
          <a:ln w="10160">
            <a:solidFill>
              <a:srgbClr val="4A4F4A"/>
            </a:solidFill>
            <a:prstDash val="solid"/>
          </a:ln>
        </p:spPr>
      </p:sp>
      <p:sp>
        <p:nvSpPr>
          <p:cNvPr id="62" name="Text 59"/>
          <p:cNvSpPr/>
          <p:nvPr/>
        </p:nvSpPr>
        <p:spPr>
          <a:xfrm>
            <a:off x="8577072" y="5020056"/>
            <a:ext cx="1051560" cy="182880"/>
          </a:xfrm>
          <a:prstGeom prst="rect">
            <a:avLst/>
          </a:prstGeom>
          <a:noFill/>
          <a:ln/>
        </p:spPr>
        <p:txBody>
          <a:bodyPr wrap="square" lIns="0" tIns="0" rIns="0" bIns="0" rtlCol="0" anchor="ctr">
            <a:normAutofit/>
          </a:bodyPr>
          <a:lstStyle/>
          <a:p>
            <a:pPr algn="ctr" indent="0" marL="0">
              <a:buNone/>
            </a:pPr>
            <a:r>
              <a:rPr lang="en-US" sz="1000" b="1" dirty="0">
                <a:solidFill>
                  <a:srgbClr val="FFFFFF"/>
                </a:solidFill>
              </a:rPr>
              <a:t>REFUND</a:t>
            </a:r>
            <a:endParaRPr lang="en-US" sz="1000" dirty="0"/>
          </a:p>
        </p:txBody>
      </p:sp>
      <p:sp>
        <p:nvSpPr>
          <p:cNvPr id="63" name="Text 60"/>
          <p:cNvSpPr/>
          <p:nvPr/>
        </p:nvSpPr>
        <p:spPr>
          <a:xfrm>
            <a:off x="8567928" y="5266944"/>
            <a:ext cx="1069848" cy="164592"/>
          </a:xfrm>
          <a:prstGeom prst="rect">
            <a:avLst/>
          </a:prstGeom>
          <a:noFill/>
          <a:ln/>
        </p:spPr>
        <p:txBody>
          <a:bodyPr wrap="square" lIns="0" tIns="0" rIns="0" bIns="0" rtlCol="0" anchor="ctr">
            <a:normAutofit/>
          </a:bodyPr>
          <a:lstStyle/>
          <a:p>
            <a:pPr algn="ctr" indent="0" marL="0">
              <a:buNone/>
            </a:pPr>
            <a:r>
              <a:rPr lang="en-US" sz="740" dirty="0">
                <a:solidFill>
                  <a:srgbClr val="D7DDD5"/>
                </a:solidFill>
              </a:rPr>
              <a:t>separate record</a:t>
            </a:r>
            <a:endParaRPr lang="en-US" sz="740" dirty="0"/>
          </a:p>
        </p:txBody>
      </p:sp>
      <p:sp>
        <p:nvSpPr>
          <p:cNvPr id="64" name="Shape 61"/>
          <p:cNvSpPr/>
          <p:nvPr/>
        </p:nvSpPr>
        <p:spPr>
          <a:xfrm>
            <a:off x="8997696" y="3547872"/>
            <a:ext cx="109728" cy="1371600"/>
          </a:xfrm>
          <a:prstGeom prst="line">
            <a:avLst/>
          </a:prstGeom>
          <a:noFill/>
          <a:ln w="10160">
            <a:solidFill>
              <a:srgbClr val="697069"/>
            </a:solidFill>
            <a:prstDash val="solid"/>
          </a:ln>
        </p:spPr>
      </p:sp>
      <p:sp>
        <p:nvSpPr>
          <p:cNvPr id="65" name="Shape 62"/>
          <p:cNvSpPr/>
          <p:nvPr/>
        </p:nvSpPr>
        <p:spPr>
          <a:xfrm>
            <a:off x="10195560" y="4919472"/>
            <a:ext cx="1234440" cy="566928"/>
          </a:xfrm>
          <a:prstGeom prst="roundRect">
            <a:avLst>
              <a:gd name="adj" fmla="val 9677"/>
            </a:avLst>
          </a:prstGeom>
          <a:solidFill>
            <a:srgbClr val="2D302D"/>
          </a:solidFill>
          <a:ln w="10160">
            <a:solidFill>
              <a:srgbClr val="4A4F4A"/>
            </a:solidFill>
            <a:prstDash val="solid"/>
          </a:ln>
        </p:spPr>
      </p:sp>
      <p:sp>
        <p:nvSpPr>
          <p:cNvPr id="66" name="Text 63"/>
          <p:cNvSpPr/>
          <p:nvPr/>
        </p:nvSpPr>
        <p:spPr>
          <a:xfrm>
            <a:off x="10287000" y="5020056"/>
            <a:ext cx="1051560" cy="182880"/>
          </a:xfrm>
          <a:prstGeom prst="rect">
            <a:avLst/>
          </a:prstGeom>
          <a:noFill/>
          <a:ln/>
        </p:spPr>
        <p:txBody>
          <a:bodyPr wrap="square" lIns="0" tIns="0" rIns="0" bIns="0" rtlCol="0" anchor="ctr">
            <a:normAutofit/>
          </a:bodyPr>
          <a:lstStyle/>
          <a:p>
            <a:pPr algn="ctr" indent="0" marL="0">
              <a:buNone/>
            </a:pPr>
            <a:r>
              <a:rPr lang="en-US" sz="1000" b="1" dirty="0">
                <a:solidFill>
                  <a:srgbClr val="FFFFFF"/>
                </a:solidFill>
              </a:rPr>
              <a:t>SETTLEMENT</a:t>
            </a:r>
            <a:endParaRPr lang="en-US" sz="1000" dirty="0"/>
          </a:p>
        </p:txBody>
      </p:sp>
      <p:sp>
        <p:nvSpPr>
          <p:cNvPr id="67" name="Text 64"/>
          <p:cNvSpPr/>
          <p:nvPr/>
        </p:nvSpPr>
        <p:spPr>
          <a:xfrm>
            <a:off x="10277856" y="5266944"/>
            <a:ext cx="1069848" cy="164592"/>
          </a:xfrm>
          <a:prstGeom prst="rect">
            <a:avLst/>
          </a:prstGeom>
          <a:noFill/>
          <a:ln/>
        </p:spPr>
        <p:txBody>
          <a:bodyPr wrap="square" lIns="0" tIns="0" rIns="0" bIns="0" rtlCol="0" anchor="ctr">
            <a:normAutofit/>
          </a:bodyPr>
          <a:lstStyle/>
          <a:p>
            <a:pPr algn="ctr" indent="0" marL="0">
              <a:buNone/>
            </a:pPr>
            <a:r>
              <a:rPr lang="en-US" sz="740" dirty="0">
                <a:solidFill>
                  <a:srgbClr val="D7DDD5"/>
                </a:solidFill>
              </a:rPr>
              <a:t>separate record</a:t>
            </a:r>
            <a:endParaRPr lang="en-US" sz="740" dirty="0"/>
          </a:p>
        </p:txBody>
      </p:sp>
      <p:sp>
        <p:nvSpPr>
          <p:cNvPr id="68" name="Shape 65"/>
          <p:cNvSpPr/>
          <p:nvPr/>
        </p:nvSpPr>
        <p:spPr>
          <a:xfrm>
            <a:off x="8997696" y="3547872"/>
            <a:ext cx="1819656" cy="1371600"/>
          </a:xfrm>
          <a:prstGeom prst="line">
            <a:avLst/>
          </a:prstGeom>
          <a:noFill/>
          <a:ln w="10160">
            <a:solidFill>
              <a:srgbClr val="697069"/>
            </a:solidFill>
            <a:prstDash val="solid"/>
          </a:ln>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3F4EF"/>
        </a:solidFill>
      </p:bgPr>
    </p:bg>
    <p:spTree>
      <p:nvGrpSpPr>
        <p:cNvPr id="1" name=""/>
        <p:cNvGrpSpPr/>
        <p:nvPr/>
      </p:nvGrpSpPr>
      <p:grpSpPr>
        <a:xfrm>
          <a:off x="0" y="0"/>
          <a:ext cx="0" cy="0"/>
          <a:chOff x="0" y="0"/>
          <a:chExt cx="0" cy="0"/>
        </a:xfrm>
      </p:grpSpPr>
      <p:sp>
        <p:nvSpPr>
          <p:cNvPr id="2" name="Shape 0"/>
          <p:cNvSpPr/>
          <p:nvPr/>
        </p:nvSpPr>
        <p:spPr>
          <a:xfrm>
            <a:off x="566928" y="310896"/>
            <a:ext cx="274320" cy="274320"/>
          </a:xfrm>
          <a:prstGeom prst="roundRect">
            <a:avLst>
              <a:gd name="adj" fmla="val 16667"/>
            </a:avLst>
          </a:prstGeom>
          <a:solidFill>
            <a:srgbClr val="C9F044"/>
          </a:solidFill>
          <a:ln w="12700">
            <a:solidFill>
              <a:srgbClr val="C9F044"/>
            </a:solidFill>
            <a:prstDash val="solid"/>
          </a:ln>
        </p:spPr>
      </p:sp>
      <p:sp>
        <p:nvSpPr>
          <p:cNvPr id="3" name="Text 1"/>
          <p:cNvSpPr/>
          <p:nvPr/>
        </p:nvSpPr>
        <p:spPr>
          <a:xfrm>
            <a:off x="566928" y="320040"/>
            <a:ext cx="274320" cy="246888"/>
          </a:xfrm>
          <a:prstGeom prst="rect">
            <a:avLst/>
          </a:prstGeom>
          <a:noFill/>
          <a:ln/>
        </p:spPr>
        <p:txBody>
          <a:bodyPr wrap="square" lIns="0" tIns="0" rIns="0" bIns="0" rtlCol="0" anchor="ctr"/>
          <a:lstStyle/>
          <a:p>
            <a:pPr algn="ctr" indent="0" marL="0">
              <a:buNone/>
            </a:pPr>
            <a:r>
              <a:rPr lang="en-US" sz="1500" b="1" dirty="0">
                <a:solidFill>
                  <a:srgbClr val="171817"/>
                </a:solidFill>
              </a:rPr>
              <a:t>s</a:t>
            </a:r>
            <a:endParaRPr lang="en-US" sz="1500" dirty="0"/>
          </a:p>
        </p:txBody>
      </p:sp>
      <p:sp>
        <p:nvSpPr>
          <p:cNvPr id="4" name="Text 2"/>
          <p:cNvSpPr/>
          <p:nvPr/>
        </p:nvSpPr>
        <p:spPr>
          <a:xfrm>
            <a:off x="932688" y="320040"/>
            <a:ext cx="1325880" cy="274320"/>
          </a:xfrm>
          <a:prstGeom prst="rect">
            <a:avLst/>
          </a:prstGeom>
          <a:noFill/>
          <a:ln/>
        </p:spPr>
        <p:txBody>
          <a:bodyPr wrap="square" lIns="0" tIns="0" rIns="0" bIns="0" rtlCol="0" anchor="ctr"/>
          <a:lstStyle/>
          <a:p>
            <a:pPr indent="0" marL="0">
              <a:buNone/>
            </a:pPr>
            <a:r>
              <a:rPr lang="en-US" sz="1300" b="1" dirty="0">
                <a:solidFill>
                  <a:srgbClr val="171817"/>
                </a:solidFill>
              </a:rPr>
              <a:t>super</a:t>
            </a:r>
            <a:pPr indent="0" marL="0">
              <a:buNone/>
            </a:pPr>
            <a:r>
              <a:rPr lang="en-US" sz="1300" b="1" dirty="0">
                <a:solidFill>
                  <a:srgbClr val="C9F044"/>
                </a:solidFill>
              </a:rPr>
              <a:t>.money</a:t>
            </a:r>
            <a:endParaRPr lang="en-US" sz="1300" dirty="0"/>
          </a:p>
        </p:txBody>
      </p:sp>
      <p:sp>
        <p:nvSpPr>
          <p:cNvPr id="5" name="Text 3"/>
          <p:cNvSpPr/>
          <p:nvPr/>
        </p:nvSpPr>
        <p:spPr>
          <a:xfrm>
            <a:off x="566928" y="813816"/>
            <a:ext cx="3017520" cy="155448"/>
          </a:xfrm>
          <a:prstGeom prst="rect">
            <a:avLst/>
          </a:prstGeom>
          <a:noFill/>
          <a:ln/>
        </p:spPr>
        <p:txBody>
          <a:bodyPr wrap="square" lIns="0" tIns="0" rIns="0" bIns="0" rtlCol="0" anchor="ctr"/>
          <a:lstStyle/>
          <a:p>
            <a:pPr indent="0" marL="0">
              <a:buNone/>
            </a:pPr>
            <a:r>
              <a:rPr lang="en-US" sz="800" b="1" spc="150" kern="0" dirty="0">
                <a:solidFill>
                  <a:srgbClr val="668700"/>
                </a:solidFill>
              </a:rPr>
              <a:t>RISK + COMPLIANCE APPENDIX</a:t>
            </a:r>
            <a:endParaRPr lang="en-US" sz="800" dirty="0"/>
          </a:p>
        </p:txBody>
      </p:sp>
      <p:sp>
        <p:nvSpPr>
          <p:cNvPr id="6" name="Text 4"/>
          <p:cNvSpPr/>
          <p:nvPr/>
        </p:nvSpPr>
        <p:spPr>
          <a:xfrm>
            <a:off x="566928" y="1014984"/>
            <a:ext cx="10881360" cy="502920"/>
          </a:xfrm>
          <a:prstGeom prst="rect">
            <a:avLst/>
          </a:prstGeom>
          <a:noFill/>
          <a:ln/>
        </p:spPr>
        <p:txBody>
          <a:bodyPr wrap="square" lIns="0" tIns="0" rIns="0" bIns="0" rtlCol="0" anchor="ctr">
            <a:normAutofit/>
          </a:bodyPr>
          <a:lstStyle/>
          <a:p>
            <a:pPr indent="0" marL="0">
              <a:buNone/>
            </a:pPr>
            <a:r>
              <a:rPr lang="en-US" sz="2700" b="1" dirty="0">
                <a:solidFill>
                  <a:srgbClr val="171817"/>
                </a:solidFill>
              </a:rPr>
              <a:t>Trust controls are part of the product state.</a:t>
            </a:r>
            <a:endParaRPr lang="en-US" sz="2700" dirty="0"/>
          </a:p>
        </p:txBody>
      </p:sp>
      <p:sp>
        <p:nvSpPr>
          <p:cNvPr id="7" name="Text 5"/>
          <p:cNvSpPr/>
          <p:nvPr/>
        </p:nvSpPr>
        <p:spPr>
          <a:xfrm>
            <a:off x="585216" y="1581912"/>
            <a:ext cx="10607040" cy="320040"/>
          </a:xfrm>
          <a:prstGeom prst="rect">
            <a:avLst/>
          </a:prstGeom>
          <a:noFill/>
          <a:ln/>
        </p:spPr>
        <p:txBody>
          <a:bodyPr wrap="square" lIns="0" tIns="0" rIns="0" bIns="0" rtlCol="0" anchor="ctr">
            <a:normAutofit/>
          </a:bodyPr>
          <a:lstStyle/>
          <a:p>
            <a:pPr indent="0" marL="0">
              <a:buNone/>
            </a:pPr>
            <a:r>
              <a:rPr lang="en-US" sz="1100" dirty="0">
                <a:solidFill>
                  <a:srgbClr val="666C64"/>
                </a:solidFill>
              </a:rPr>
              <a:t>A controlled launch needs transparent credit, correct money, and reversible partner operations.</a:t>
            </a:r>
            <a:endParaRPr lang="en-US" sz="1100" dirty="0"/>
          </a:p>
        </p:txBody>
      </p:sp>
      <p:sp>
        <p:nvSpPr>
          <p:cNvPr id="8" name="Shape 6"/>
          <p:cNvSpPr/>
          <p:nvPr/>
        </p:nvSpPr>
        <p:spPr>
          <a:xfrm>
            <a:off x="566928" y="6510528"/>
            <a:ext cx="11045952" cy="0"/>
          </a:xfrm>
          <a:prstGeom prst="line">
            <a:avLst/>
          </a:prstGeom>
          <a:noFill/>
          <a:ln w="8890">
            <a:solidFill>
              <a:srgbClr val="DFE2DB"/>
            </a:solidFill>
            <a:prstDash val="solid"/>
          </a:ln>
        </p:spPr>
      </p:sp>
      <p:sp>
        <p:nvSpPr>
          <p:cNvPr id="9" name="Text 7"/>
          <p:cNvSpPr/>
          <p:nvPr/>
        </p:nvSpPr>
        <p:spPr>
          <a:xfrm>
            <a:off x="566928" y="6565392"/>
            <a:ext cx="3108960" cy="146304"/>
          </a:xfrm>
          <a:prstGeom prst="rect">
            <a:avLst/>
          </a:prstGeom>
          <a:noFill/>
          <a:ln/>
        </p:spPr>
        <p:txBody>
          <a:bodyPr wrap="square" lIns="0" tIns="0" rIns="0" bIns="0" rtlCol="0" anchor="ctr"/>
          <a:lstStyle/>
          <a:p>
            <a:pPr indent="0" marL="0">
              <a:buNone/>
            </a:pPr>
            <a:r>
              <a:rPr lang="en-US" sz="720" b="1" spc="140" kern="0" dirty="0">
                <a:solidFill>
                  <a:srgbClr val="666C64"/>
                </a:solidFill>
              </a:rPr>
              <a:t>TECHNICAL APPENDIX</a:t>
            </a:r>
            <a:endParaRPr lang="en-US" sz="720" dirty="0"/>
          </a:p>
        </p:txBody>
      </p:sp>
      <p:sp>
        <p:nvSpPr>
          <p:cNvPr id="10" name="Text 8"/>
          <p:cNvSpPr/>
          <p:nvPr/>
        </p:nvSpPr>
        <p:spPr>
          <a:xfrm>
            <a:off x="11155680" y="6556248"/>
            <a:ext cx="457200" cy="155448"/>
          </a:xfrm>
          <a:prstGeom prst="rect">
            <a:avLst/>
          </a:prstGeom>
          <a:noFill/>
          <a:ln/>
        </p:spPr>
        <p:txBody>
          <a:bodyPr wrap="square" lIns="0" tIns="0" rIns="0" bIns="0" rtlCol="0" anchor="ctr"/>
          <a:lstStyle/>
          <a:p>
            <a:pPr algn="r" indent="0" marL="0">
              <a:buNone/>
            </a:pPr>
            <a:r>
              <a:rPr lang="en-US" sz="800" b="1" dirty="0">
                <a:solidFill>
                  <a:srgbClr val="666C64"/>
                </a:solidFill>
              </a:rPr>
              <a:t>11</a:t>
            </a:r>
            <a:endParaRPr lang="en-US" sz="800" dirty="0"/>
          </a:p>
        </p:txBody>
      </p:sp>
      <p:sp>
        <p:nvSpPr>
          <p:cNvPr id="12" name="Shape 9"/>
          <p:cNvSpPr/>
          <p:nvPr/>
        </p:nvSpPr>
        <p:spPr>
          <a:xfrm>
            <a:off x="594360" y="2121408"/>
            <a:ext cx="5074920" cy="713232"/>
          </a:xfrm>
          <a:prstGeom prst="roundRect">
            <a:avLst>
              <a:gd name="adj" fmla="val 7692"/>
            </a:avLst>
          </a:prstGeom>
          <a:solidFill>
            <a:srgbClr val="E8EDFF"/>
          </a:solidFill>
          <a:ln w="10160">
            <a:solidFill>
              <a:srgbClr val="E8EDFF"/>
            </a:solidFill>
            <a:prstDash val="solid"/>
          </a:ln>
        </p:spPr>
      </p:sp>
      <p:sp>
        <p:nvSpPr>
          <p:cNvPr id="13" name="Text 10"/>
          <p:cNvSpPr/>
          <p:nvPr/>
        </p:nvSpPr>
        <p:spPr>
          <a:xfrm>
            <a:off x="841248" y="2331720"/>
            <a:ext cx="987552" cy="182880"/>
          </a:xfrm>
          <a:prstGeom prst="rect">
            <a:avLst/>
          </a:prstGeom>
          <a:noFill/>
          <a:ln/>
        </p:spPr>
        <p:txBody>
          <a:bodyPr wrap="square" lIns="0" tIns="0" rIns="0" bIns="0" rtlCol="0" anchor="ctr"/>
          <a:lstStyle/>
          <a:p>
            <a:pPr indent="0" marL="0">
              <a:buNone/>
            </a:pPr>
            <a:r>
              <a:rPr lang="en-US" sz="1100" b="1" dirty="0">
                <a:solidFill>
                  <a:srgbClr val="3566E8"/>
                </a:solidFill>
              </a:rPr>
              <a:t>Consent</a:t>
            </a:r>
            <a:endParaRPr lang="en-US" sz="1100" dirty="0"/>
          </a:p>
        </p:txBody>
      </p:sp>
      <p:sp>
        <p:nvSpPr>
          <p:cNvPr id="14" name="Text 11"/>
          <p:cNvSpPr/>
          <p:nvPr/>
        </p:nvSpPr>
        <p:spPr>
          <a:xfrm>
            <a:off x="1883664" y="2322576"/>
            <a:ext cx="3401568" cy="182880"/>
          </a:xfrm>
          <a:prstGeom prst="rect">
            <a:avLst/>
          </a:prstGeom>
          <a:noFill/>
          <a:ln/>
        </p:spPr>
        <p:txBody>
          <a:bodyPr wrap="square" lIns="0" tIns="0" rIns="0" bIns="0" rtlCol="0" anchor="ctr">
            <a:normAutofit/>
          </a:bodyPr>
          <a:lstStyle/>
          <a:p>
            <a:pPr indent="0" marL="0">
              <a:buNone/>
            </a:pPr>
            <a:r>
              <a:rPr lang="en-US" sz="820" dirty="0">
                <a:solidFill>
                  <a:srgbClr val="171817"/>
                </a:solidFill>
              </a:rPr>
              <a:t>Separate Credit Health, commerce, and lending purposes</a:t>
            </a:r>
            <a:endParaRPr lang="en-US" sz="820" dirty="0"/>
          </a:p>
        </p:txBody>
      </p:sp>
      <p:sp>
        <p:nvSpPr>
          <p:cNvPr id="15" name="Shape 12"/>
          <p:cNvSpPr/>
          <p:nvPr/>
        </p:nvSpPr>
        <p:spPr>
          <a:xfrm>
            <a:off x="594360" y="3008376"/>
            <a:ext cx="5074920" cy="713232"/>
          </a:xfrm>
          <a:prstGeom prst="roundRect">
            <a:avLst>
              <a:gd name="adj" fmla="val 7692"/>
            </a:avLst>
          </a:prstGeom>
          <a:solidFill>
            <a:srgbClr val="EFF9CB"/>
          </a:solidFill>
          <a:ln w="10160">
            <a:solidFill>
              <a:srgbClr val="EFF9CB"/>
            </a:solidFill>
            <a:prstDash val="solid"/>
          </a:ln>
        </p:spPr>
      </p:sp>
      <p:sp>
        <p:nvSpPr>
          <p:cNvPr id="16" name="Text 13"/>
          <p:cNvSpPr/>
          <p:nvPr/>
        </p:nvSpPr>
        <p:spPr>
          <a:xfrm>
            <a:off x="841248" y="3218688"/>
            <a:ext cx="987552" cy="182880"/>
          </a:xfrm>
          <a:prstGeom prst="rect">
            <a:avLst/>
          </a:prstGeom>
          <a:noFill/>
          <a:ln/>
        </p:spPr>
        <p:txBody>
          <a:bodyPr wrap="square" lIns="0" tIns="0" rIns="0" bIns="0" rtlCol="0" anchor="ctr"/>
          <a:lstStyle/>
          <a:p>
            <a:pPr indent="0" marL="0">
              <a:buNone/>
            </a:pPr>
            <a:r>
              <a:rPr lang="en-US" sz="1100" b="1" dirty="0">
                <a:solidFill>
                  <a:srgbClr val="668700"/>
                </a:solidFill>
              </a:rPr>
              <a:t>Disclosure</a:t>
            </a:r>
            <a:endParaRPr lang="en-US" sz="1100" dirty="0"/>
          </a:p>
        </p:txBody>
      </p:sp>
      <p:sp>
        <p:nvSpPr>
          <p:cNvPr id="17" name="Text 14"/>
          <p:cNvSpPr/>
          <p:nvPr/>
        </p:nvSpPr>
        <p:spPr>
          <a:xfrm>
            <a:off x="1883664" y="3209544"/>
            <a:ext cx="3401568" cy="182880"/>
          </a:xfrm>
          <a:prstGeom prst="rect">
            <a:avLst/>
          </a:prstGeom>
          <a:noFill/>
          <a:ln/>
        </p:spPr>
        <p:txBody>
          <a:bodyPr wrap="square" lIns="0" tIns="0" rIns="0" bIns="0" rtlCol="0" anchor="ctr">
            <a:normAutofit/>
          </a:bodyPr>
          <a:lstStyle/>
          <a:p>
            <a:pPr indent="0" marL="0">
              <a:buNone/>
            </a:pPr>
            <a:r>
              <a:rPr lang="en-US" sz="820" dirty="0">
                <a:solidFill>
                  <a:srgbClr val="171817"/>
                </a:solidFill>
              </a:rPr>
              <a:t>Lender, APR, fees, dates, total repayment, KFS</a:t>
            </a:r>
            <a:endParaRPr lang="en-US" sz="820" dirty="0"/>
          </a:p>
        </p:txBody>
      </p:sp>
      <p:sp>
        <p:nvSpPr>
          <p:cNvPr id="18" name="Shape 15"/>
          <p:cNvSpPr/>
          <p:nvPr/>
        </p:nvSpPr>
        <p:spPr>
          <a:xfrm>
            <a:off x="594360" y="3895344"/>
            <a:ext cx="5074920" cy="713232"/>
          </a:xfrm>
          <a:prstGeom prst="roundRect">
            <a:avLst>
              <a:gd name="adj" fmla="val 7692"/>
            </a:avLst>
          </a:prstGeom>
          <a:solidFill>
            <a:srgbClr val="FFF5D9"/>
          </a:solidFill>
          <a:ln w="10160">
            <a:solidFill>
              <a:srgbClr val="FFF5D9"/>
            </a:solidFill>
            <a:prstDash val="solid"/>
          </a:ln>
        </p:spPr>
      </p:sp>
      <p:sp>
        <p:nvSpPr>
          <p:cNvPr id="19" name="Text 16"/>
          <p:cNvSpPr/>
          <p:nvPr/>
        </p:nvSpPr>
        <p:spPr>
          <a:xfrm>
            <a:off x="841248" y="4105656"/>
            <a:ext cx="987552" cy="182880"/>
          </a:xfrm>
          <a:prstGeom prst="rect">
            <a:avLst/>
          </a:prstGeom>
          <a:noFill/>
          <a:ln/>
        </p:spPr>
        <p:txBody>
          <a:bodyPr wrap="square" lIns="0" tIns="0" rIns="0" bIns="0" rtlCol="0" anchor="ctr"/>
          <a:lstStyle/>
          <a:p>
            <a:pPr indent="0" marL="0">
              <a:buNone/>
            </a:pPr>
            <a:r>
              <a:rPr lang="en-US" sz="1100" b="1" dirty="0">
                <a:solidFill>
                  <a:srgbClr val="956311"/>
                </a:solidFill>
              </a:rPr>
              <a:t>Correction</a:t>
            </a:r>
            <a:endParaRPr lang="en-US" sz="1100" dirty="0"/>
          </a:p>
        </p:txBody>
      </p:sp>
      <p:sp>
        <p:nvSpPr>
          <p:cNvPr id="20" name="Text 17"/>
          <p:cNvSpPr/>
          <p:nvPr/>
        </p:nvSpPr>
        <p:spPr>
          <a:xfrm>
            <a:off x="1883664" y="4096512"/>
            <a:ext cx="3401568" cy="182880"/>
          </a:xfrm>
          <a:prstGeom prst="rect">
            <a:avLst/>
          </a:prstGeom>
          <a:noFill/>
          <a:ln/>
        </p:spPr>
        <p:txBody>
          <a:bodyPr wrap="square" lIns="0" tIns="0" rIns="0" bIns="0" rtlCol="0" anchor="ctr">
            <a:normAutofit/>
          </a:bodyPr>
          <a:lstStyle/>
          <a:p>
            <a:pPr indent="0" marL="0">
              <a:buNone/>
            </a:pPr>
            <a:r>
              <a:rPr lang="en-US" sz="820" dirty="0">
                <a:solidFill>
                  <a:srgbClr val="171817"/>
                </a:solidFill>
              </a:rPr>
              <a:t>Bureau case and grievance tracked to outcome</a:t>
            </a:r>
            <a:endParaRPr lang="en-US" sz="820" dirty="0"/>
          </a:p>
        </p:txBody>
      </p:sp>
      <p:sp>
        <p:nvSpPr>
          <p:cNvPr id="21" name="Shape 18"/>
          <p:cNvSpPr/>
          <p:nvPr/>
        </p:nvSpPr>
        <p:spPr>
          <a:xfrm>
            <a:off x="594360" y="4782312"/>
            <a:ext cx="5074920" cy="713232"/>
          </a:xfrm>
          <a:prstGeom prst="roundRect">
            <a:avLst>
              <a:gd name="adj" fmla="val 7692"/>
            </a:avLst>
          </a:prstGeom>
          <a:solidFill>
            <a:srgbClr val="FFEBE8"/>
          </a:solidFill>
          <a:ln w="10160">
            <a:solidFill>
              <a:srgbClr val="FFEBE8"/>
            </a:solidFill>
            <a:prstDash val="solid"/>
          </a:ln>
        </p:spPr>
      </p:sp>
      <p:sp>
        <p:nvSpPr>
          <p:cNvPr id="22" name="Text 19"/>
          <p:cNvSpPr/>
          <p:nvPr/>
        </p:nvSpPr>
        <p:spPr>
          <a:xfrm>
            <a:off x="841248" y="4992624"/>
            <a:ext cx="987552" cy="182880"/>
          </a:xfrm>
          <a:prstGeom prst="rect">
            <a:avLst/>
          </a:prstGeom>
          <a:noFill/>
          <a:ln/>
        </p:spPr>
        <p:txBody>
          <a:bodyPr wrap="square" lIns="0" tIns="0" rIns="0" bIns="0" rtlCol="0" anchor="ctr"/>
          <a:lstStyle/>
          <a:p>
            <a:pPr indent="0" marL="0">
              <a:buNone/>
            </a:pPr>
            <a:r>
              <a:rPr lang="en-US" sz="1100" b="1" dirty="0">
                <a:solidFill>
                  <a:srgbClr val="F26A5D"/>
                </a:solidFill>
              </a:rPr>
              <a:t>Refund</a:t>
            </a:r>
            <a:endParaRPr lang="en-US" sz="1100" dirty="0"/>
          </a:p>
        </p:txBody>
      </p:sp>
      <p:sp>
        <p:nvSpPr>
          <p:cNvPr id="23" name="Text 20"/>
          <p:cNvSpPr/>
          <p:nvPr/>
        </p:nvSpPr>
        <p:spPr>
          <a:xfrm>
            <a:off x="1883664" y="4983480"/>
            <a:ext cx="3401568" cy="182880"/>
          </a:xfrm>
          <a:prstGeom prst="rect">
            <a:avLst/>
          </a:prstGeom>
          <a:noFill/>
          <a:ln/>
        </p:spPr>
        <p:txBody>
          <a:bodyPr wrap="square" lIns="0" tIns="0" rIns="0" bIns="0" rtlCol="0" anchor="ctr">
            <a:normAutofit/>
          </a:bodyPr>
          <a:lstStyle/>
          <a:p>
            <a:pPr indent="0" marL="0">
              <a:buNone/>
            </a:pPr>
            <a:r>
              <a:rPr lang="en-US" sz="820" dirty="0">
                <a:solidFill>
                  <a:srgbClr val="171817"/>
                </a:solidFill>
              </a:rPr>
              <a:t>Outstanding obligation adjusts before excess cash refund</a:t>
            </a:r>
            <a:endParaRPr lang="en-US" sz="820" dirty="0"/>
          </a:p>
        </p:txBody>
      </p:sp>
      <p:sp>
        <p:nvSpPr>
          <p:cNvPr id="24" name="Shape 21"/>
          <p:cNvSpPr/>
          <p:nvPr/>
        </p:nvSpPr>
        <p:spPr>
          <a:xfrm>
            <a:off x="5943600" y="2121408"/>
            <a:ext cx="5669280" cy="3374136"/>
          </a:xfrm>
          <a:prstGeom prst="roundRect">
            <a:avLst>
              <a:gd name="adj" fmla="val 1626"/>
            </a:avLst>
          </a:prstGeom>
          <a:solidFill>
            <a:srgbClr val="171817"/>
          </a:solidFill>
          <a:ln w="10160">
            <a:solidFill>
              <a:srgbClr val="171817"/>
            </a:solidFill>
            <a:prstDash val="solid"/>
          </a:ln>
        </p:spPr>
      </p:sp>
      <p:sp>
        <p:nvSpPr>
          <p:cNvPr id="25" name="Text 22"/>
          <p:cNvSpPr/>
          <p:nvPr/>
        </p:nvSpPr>
        <p:spPr>
          <a:xfrm>
            <a:off x="6208776" y="2404872"/>
            <a:ext cx="2011680" cy="146304"/>
          </a:xfrm>
          <a:prstGeom prst="rect">
            <a:avLst/>
          </a:prstGeom>
          <a:noFill/>
          <a:ln/>
        </p:spPr>
        <p:txBody>
          <a:bodyPr wrap="square" lIns="0" tIns="0" rIns="0" bIns="0" rtlCol="0" anchor="ctr"/>
          <a:lstStyle/>
          <a:p>
            <a:pPr indent="0" marL="0">
              <a:buNone/>
            </a:pPr>
            <a:r>
              <a:rPr lang="en-US" sz="730" b="1" spc="120" kern="0" dirty="0">
                <a:solidFill>
                  <a:srgbClr val="C9F044"/>
                </a:solidFill>
              </a:rPr>
              <a:t>LAUNCH RISK REGISTER</a:t>
            </a:r>
            <a:endParaRPr lang="en-US" sz="730" dirty="0"/>
          </a:p>
        </p:txBody>
      </p:sp>
      <p:sp>
        <p:nvSpPr>
          <p:cNvPr id="26" name="Text 23"/>
          <p:cNvSpPr/>
          <p:nvPr/>
        </p:nvSpPr>
        <p:spPr>
          <a:xfrm>
            <a:off x="6217920" y="2807208"/>
            <a:ext cx="1170432" cy="164592"/>
          </a:xfrm>
          <a:prstGeom prst="rect">
            <a:avLst/>
          </a:prstGeom>
          <a:noFill/>
          <a:ln/>
        </p:spPr>
        <p:txBody>
          <a:bodyPr wrap="square" lIns="0" tIns="0" rIns="0" bIns="0" rtlCol="0" anchor="ctr"/>
          <a:lstStyle/>
          <a:p>
            <a:pPr indent="0" marL="0">
              <a:buNone/>
            </a:pPr>
            <a:r>
              <a:rPr lang="en-US" sz="850" b="1" dirty="0">
                <a:solidFill>
                  <a:srgbClr val="FFFFFF"/>
                </a:solidFill>
              </a:rPr>
              <a:t>Credit loss</a:t>
            </a:r>
            <a:endParaRPr lang="en-US" sz="850" dirty="0"/>
          </a:p>
        </p:txBody>
      </p:sp>
      <p:sp>
        <p:nvSpPr>
          <p:cNvPr id="27" name="Text 24"/>
          <p:cNvSpPr/>
          <p:nvPr/>
        </p:nvSpPr>
        <p:spPr>
          <a:xfrm>
            <a:off x="7516368" y="2807208"/>
            <a:ext cx="3474720" cy="164592"/>
          </a:xfrm>
          <a:prstGeom prst="rect">
            <a:avLst/>
          </a:prstGeom>
          <a:noFill/>
          <a:ln/>
        </p:spPr>
        <p:txBody>
          <a:bodyPr wrap="square" lIns="0" tIns="0" rIns="0" bIns="0" rtlCol="0" anchor="ctr">
            <a:normAutofit/>
          </a:bodyPr>
          <a:lstStyle/>
          <a:p>
            <a:pPr indent="0" marL="0">
              <a:buNone/>
            </a:pPr>
            <a:r>
              <a:rPr lang="en-US" sz="800" dirty="0">
                <a:solidFill>
                  <a:srgbClr val="C8CEC6"/>
                </a:solidFill>
              </a:rPr>
              <a:t>Small limits + down payment + DPD gate</a:t>
            </a:r>
            <a:endParaRPr lang="en-US" sz="800" dirty="0"/>
          </a:p>
        </p:txBody>
      </p:sp>
      <p:sp>
        <p:nvSpPr>
          <p:cNvPr id="28" name="Shape 25"/>
          <p:cNvSpPr/>
          <p:nvPr/>
        </p:nvSpPr>
        <p:spPr>
          <a:xfrm>
            <a:off x="6217920" y="3090672"/>
            <a:ext cx="4818888" cy="0"/>
          </a:xfrm>
          <a:prstGeom prst="line">
            <a:avLst/>
          </a:prstGeom>
          <a:noFill/>
          <a:ln w="7620">
            <a:solidFill>
              <a:srgbClr val="414641"/>
            </a:solidFill>
            <a:prstDash val="solid"/>
          </a:ln>
        </p:spPr>
      </p:sp>
      <p:sp>
        <p:nvSpPr>
          <p:cNvPr id="29" name="Text 26"/>
          <p:cNvSpPr/>
          <p:nvPr/>
        </p:nvSpPr>
        <p:spPr>
          <a:xfrm>
            <a:off x="6217920" y="3246120"/>
            <a:ext cx="1170432" cy="164592"/>
          </a:xfrm>
          <a:prstGeom prst="rect">
            <a:avLst/>
          </a:prstGeom>
          <a:noFill/>
          <a:ln/>
        </p:spPr>
        <p:txBody>
          <a:bodyPr wrap="square" lIns="0" tIns="0" rIns="0" bIns="0" rtlCol="0" anchor="ctr"/>
          <a:lstStyle/>
          <a:p>
            <a:pPr indent="0" marL="0">
              <a:buNone/>
            </a:pPr>
            <a:r>
              <a:rPr lang="en-US" sz="850" b="1" dirty="0">
                <a:solidFill>
                  <a:srgbClr val="FFFFFF"/>
                </a:solidFill>
              </a:rPr>
              <a:t>Return abuse</a:t>
            </a:r>
            <a:endParaRPr lang="en-US" sz="850" dirty="0"/>
          </a:p>
        </p:txBody>
      </p:sp>
      <p:sp>
        <p:nvSpPr>
          <p:cNvPr id="30" name="Text 27"/>
          <p:cNvSpPr/>
          <p:nvPr/>
        </p:nvSpPr>
        <p:spPr>
          <a:xfrm>
            <a:off x="7516368" y="3246120"/>
            <a:ext cx="3474720" cy="164592"/>
          </a:xfrm>
          <a:prstGeom prst="rect">
            <a:avLst/>
          </a:prstGeom>
          <a:noFill/>
          <a:ln/>
        </p:spPr>
        <p:txBody>
          <a:bodyPr wrap="square" lIns="0" tIns="0" rIns="0" bIns="0" rtlCol="0" anchor="ctr">
            <a:normAutofit/>
          </a:bodyPr>
          <a:lstStyle/>
          <a:p>
            <a:pPr indent="0" marL="0">
              <a:buNone/>
            </a:pPr>
            <a:r>
              <a:rPr lang="en-US" sz="800" dirty="0">
                <a:solidFill>
                  <a:srgbClr val="C8CEC6"/>
                </a:solidFill>
              </a:rPr>
              <a:t>User / seller / SKU policy</a:t>
            </a:r>
            <a:endParaRPr lang="en-US" sz="800" dirty="0"/>
          </a:p>
        </p:txBody>
      </p:sp>
      <p:sp>
        <p:nvSpPr>
          <p:cNvPr id="31" name="Shape 28"/>
          <p:cNvSpPr/>
          <p:nvPr/>
        </p:nvSpPr>
        <p:spPr>
          <a:xfrm>
            <a:off x="6217920" y="3529584"/>
            <a:ext cx="4818888" cy="0"/>
          </a:xfrm>
          <a:prstGeom prst="line">
            <a:avLst/>
          </a:prstGeom>
          <a:noFill/>
          <a:ln w="7620">
            <a:solidFill>
              <a:srgbClr val="414641"/>
            </a:solidFill>
            <a:prstDash val="solid"/>
          </a:ln>
        </p:spPr>
      </p:sp>
      <p:sp>
        <p:nvSpPr>
          <p:cNvPr id="32" name="Text 29"/>
          <p:cNvSpPr/>
          <p:nvPr/>
        </p:nvSpPr>
        <p:spPr>
          <a:xfrm>
            <a:off x="6217920" y="3685032"/>
            <a:ext cx="1170432" cy="164592"/>
          </a:xfrm>
          <a:prstGeom prst="rect">
            <a:avLst/>
          </a:prstGeom>
          <a:noFill/>
          <a:ln/>
        </p:spPr>
        <p:txBody>
          <a:bodyPr wrap="square" lIns="0" tIns="0" rIns="0" bIns="0" rtlCol="0" anchor="ctr"/>
          <a:lstStyle/>
          <a:p>
            <a:pPr indent="0" marL="0">
              <a:buNone/>
            </a:pPr>
            <a:r>
              <a:rPr lang="en-US" sz="850" b="1" dirty="0">
                <a:solidFill>
                  <a:srgbClr val="FFFFFF"/>
                </a:solidFill>
              </a:rPr>
              <a:t>Seller quality</a:t>
            </a:r>
            <a:endParaRPr lang="en-US" sz="850" dirty="0"/>
          </a:p>
        </p:txBody>
      </p:sp>
      <p:sp>
        <p:nvSpPr>
          <p:cNvPr id="33" name="Text 30"/>
          <p:cNvSpPr/>
          <p:nvPr/>
        </p:nvSpPr>
        <p:spPr>
          <a:xfrm>
            <a:off x="7516368" y="3685032"/>
            <a:ext cx="3474720" cy="164592"/>
          </a:xfrm>
          <a:prstGeom prst="rect">
            <a:avLst/>
          </a:prstGeom>
          <a:noFill/>
          <a:ln/>
        </p:spPr>
        <p:txBody>
          <a:bodyPr wrap="square" lIns="0" tIns="0" rIns="0" bIns="0" rtlCol="0" anchor="ctr">
            <a:normAutofit/>
          </a:bodyPr>
          <a:lstStyle/>
          <a:p>
            <a:pPr indent="0" marL="0">
              <a:buNone/>
            </a:pPr>
            <a:r>
              <a:rPr lang="en-US" sz="800" dirty="0">
                <a:solidFill>
                  <a:srgbClr val="C8CEC6"/>
                </a:solidFill>
              </a:rPr>
              <a:t>KYB + SLA + settlement controls</a:t>
            </a:r>
            <a:endParaRPr lang="en-US" sz="800" dirty="0"/>
          </a:p>
        </p:txBody>
      </p:sp>
      <p:sp>
        <p:nvSpPr>
          <p:cNvPr id="34" name="Shape 31"/>
          <p:cNvSpPr/>
          <p:nvPr/>
        </p:nvSpPr>
        <p:spPr>
          <a:xfrm>
            <a:off x="6217920" y="3968496"/>
            <a:ext cx="4818888" cy="0"/>
          </a:xfrm>
          <a:prstGeom prst="line">
            <a:avLst/>
          </a:prstGeom>
          <a:noFill/>
          <a:ln w="7620">
            <a:solidFill>
              <a:srgbClr val="414641"/>
            </a:solidFill>
            <a:prstDash val="solid"/>
          </a:ln>
        </p:spPr>
      </p:sp>
      <p:sp>
        <p:nvSpPr>
          <p:cNvPr id="35" name="Text 32"/>
          <p:cNvSpPr/>
          <p:nvPr/>
        </p:nvSpPr>
        <p:spPr>
          <a:xfrm>
            <a:off x="6217920" y="4123944"/>
            <a:ext cx="1170432" cy="164592"/>
          </a:xfrm>
          <a:prstGeom prst="rect">
            <a:avLst/>
          </a:prstGeom>
          <a:noFill/>
          <a:ln/>
        </p:spPr>
        <p:txBody>
          <a:bodyPr wrap="square" lIns="0" tIns="0" rIns="0" bIns="0" rtlCol="0" anchor="ctr"/>
          <a:lstStyle/>
          <a:p>
            <a:pPr indent="0" marL="0">
              <a:buNone/>
            </a:pPr>
            <a:r>
              <a:rPr lang="en-US" sz="850" b="1" dirty="0">
                <a:solidFill>
                  <a:srgbClr val="FFFFFF"/>
                </a:solidFill>
              </a:rPr>
              <a:t>Partner outage</a:t>
            </a:r>
            <a:endParaRPr lang="en-US" sz="850" dirty="0"/>
          </a:p>
        </p:txBody>
      </p:sp>
      <p:sp>
        <p:nvSpPr>
          <p:cNvPr id="36" name="Text 33"/>
          <p:cNvSpPr/>
          <p:nvPr/>
        </p:nvSpPr>
        <p:spPr>
          <a:xfrm>
            <a:off x="7516368" y="4123944"/>
            <a:ext cx="3474720" cy="164592"/>
          </a:xfrm>
          <a:prstGeom prst="rect">
            <a:avLst/>
          </a:prstGeom>
          <a:noFill/>
          <a:ln/>
        </p:spPr>
        <p:txBody>
          <a:bodyPr wrap="square" lIns="0" tIns="0" rIns="0" bIns="0" rtlCol="0" anchor="ctr">
            <a:normAutofit/>
          </a:bodyPr>
          <a:lstStyle/>
          <a:p>
            <a:pPr indent="0" marL="0">
              <a:buNone/>
            </a:pPr>
            <a:r>
              <a:rPr lang="en-US" sz="800" dirty="0">
                <a:solidFill>
                  <a:srgbClr val="C8CEC6"/>
                </a:solidFill>
              </a:rPr>
              <a:t>Adapter + cache + retry + reconciliation</a:t>
            </a:r>
            <a:endParaRPr lang="en-US" sz="800" dirty="0"/>
          </a:p>
        </p:txBody>
      </p:sp>
      <p:sp>
        <p:nvSpPr>
          <p:cNvPr id="37" name="Shape 34"/>
          <p:cNvSpPr/>
          <p:nvPr/>
        </p:nvSpPr>
        <p:spPr>
          <a:xfrm>
            <a:off x="6217920" y="4407408"/>
            <a:ext cx="4818888" cy="0"/>
          </a:xfrm>
          <a:prstGeom prst="line">
            <a:avLst/>
          </a:prstGeom>
          <a:noFill/>
          <a:ln w="7620">
            <a:solidFill>
              <a:srgbClr val="414641"/>
            </a:solidFill>
            <a:prstDash val="solid"/>
          </a:ln>
        </p:spPr>
      </p:sp>
      <p:sp>
        <p:nvSpPr>
          <p:cNvPr id="38" name="Text 35"/>
          <p:cNvSpPr/>
          <p:nvPr/>
        </p:nvSpPr>
        <p:spPr>
          <a:xfrm>
            <a:off x="6217920" y="4562856"/>
            <a:ext cx="1170432" cy="164592"/>
          </a:xfrm>
          <a:prstGeom prst="rect">
            <a:avLst/>
          </a:prstGeom>
          <a:noFill/>
          <a:ln/>
        </p:spPr>
        <p:txBody>
          <a:bodyPr wrap="square" lIns="0" tIns="0" rIns="0" bIns="0" rtlCol="0" anchor="ctr"/>
          <a:lstStyle/>
          <a:p>
            <a:pPr indent="0" marL="0">
              <a:buNone/>
            </a:pPr>
            <a:r>
              <a:rPr lang="en-US" sz="850" b="1" dirty="0">
                <a:solidFill>
                  <a:srgbClr val="FFFFFF"/>
                </a:solidFill>
              </a:rPr>
              <a:t>Misleading claims</a:t>
            </a:r>
            <a:endParaRPr lang="en-US" sz="850" dirty="0"/>
          </a:p>
        </p:txBody>
      </p:sp>
      <p:sp>
        <p:nvSpPr>
          <p:cNvPr id="39" name="Text 36"/>
          <p:cNvSpPr/>
          <p:nvPr/>
        </p:nvSpPr>
        <p:spPr>
          <a:xfrm>
            <a:off x="7516368" y="4562856"/>
            <a:ext cx="3474720" cy="164592"/>
          </a:xfrm>
          <a:prstGeom prst="rect">
            <a:avLst/>
          </a:prstGeom>
          <a:noFill/>
          <a:ln/>
        </p:spPr>
        <p:txBody>
          <a:bodyPr wrap="square" lIns="0" tIns="0" rIns="0" bIns="0" rtlCol="0" anchor="ctr">
            <a:normAutofit/>
          </a:bodyPr>
          <a:lstStyle/>
          <a:p>
            <a:pPr indent="0" marL="0">
              <a:buNone/>
            </a:pPr>
            <a:r>
              <a:rPr lang="en-US" sz="800" dirty="0">
                <a:solidFill>
                  <a:srgbClr val="C8CEC6"/>
                </a:solidFill>
              </a:rPr>
              <a:t>Governed content + approval language</a:t>
            </a:r>
            <a:endParaRPr lang="en-US" sz="800" dirty="0"/>
          </a:p>
        </p:txBody>
      </p:sp>
      <p:sp>
        <p:nvSpPr>
          <p:cNvPr id="40" name="Shape 37"/>
          <p:cNvSpPr/>
          <p:nvPr/>
        </p:nvSpPr>
        <p:spPr>
          <a:xfrm>
            <a:off x="6217920" y="4846320"/>
            <a:ext cx="4818888" cy="0"/>
          </a:xfrm>
          <a:prstGeom prst="line">
            <a:avLst/>
          </a:prstGeom>
          <a:noFill/>
          <a:ln w="7620">
            <a:solidFill>
              <a:srgbClr val="414641"/>
            </a:solidFill>
            <a:prstDash val="solid"/>
          </a:ln>
        </p:spPr>
      </p:sp>
      <p:sp>
        <p:nvSpPr>
          <p:cNvPr id="41" name="Shape 38"/>
          <p:cNvSpPr/>
          <p:nvPr/>
        </p:nvSpPr>
        <p:spPr>
          <a:xfrm>
            <a:off x="6217920" y="5148072"/>
            <a:ext cx="1078992" cy="310896"/>
          </a:xfrm>
          <a:prstGeom prst="roundRect">
            <a:avLst>
              <a:gd name="adj" fmla="val 20588"/>
            </a:avLst>
          </a:prstGeom>
          <a:solidFill>
            <a:srgbClr val="F26A5D"/>
          </a:solidFill>
          <a:ln w="12700">
            <a:solidFill>
              <a:srgbClr val="F26A5D"/>
            </a:solidFill>
            <a:prstDash val="solid"/>
          </a:ln>
        </p:spPr>
      </p:sp>
      <p:sp>
        <p:nvSpPr>
          <p:cNvPr id="42" name="Text 39"/>
          <p:cNvSpPr/>
          <p:nvPr/>
        </p:nvSpPr>
        <p:spPr>
          <a:xfrm>
            <a:off x="6272784" y="5198364"/>
            <a:ext cx="969264" cy="182880"/>
          </a:xfrm>
          <a:prstGeom prst="rect">
            <a:avLst/>
          </a:prstGeom>
          <a:noFill/>
          <a:ln/>
        </p:spPr>
        <p:txBody>
          <a:bodyPr wrap="square" lIns="0" tIns="0" rIns="0" bIns="0" rtlCol="0" anchor="ctr">
            <a:normAutofit/>
          </a:bodyPr>
          <a:lstStyle/>
          <a:p>
            <a:pPr algn="ctr" indent="0" marL="0">
              <a:buNone/>
            </a:pPr>
            <a:r>
              <a:rPr lang="en-US" sz="830" b="1" dirty="0">
                <a:solidFill>
                  <a:srgbClr val="FFFFFF"/>
                </a:solidFill>
              </a:rPr>
              <a:t>Feature flag</a:t>
            </a:r>
            <a:endParaRPr lang="en-US" sz="830" dirty="0"/>
          </a:p>
        </p:txBody>
      </p:sp>
      <p:sp>
        <p:nvSpPr>
          <p:cNvPr id="43" name="Shape 40"/>
          <p:cNvSpPr/>
          <p:nvPr/>
        </p:nvSpPr>
        <p:spPr>
          <a:xfrm>
            <a:off x="7434072" y="5148072"/>
            <a:ext cx="1234440" cy="310896"/>
          </a:xfrm>
          <a:prstGeom prst="roundRect">
            <a:avLst>
              <a:gd name="adj" fmla="val 20588"/>
            </a:avLst>
          </a:prstGeom>
          <a:solidFill>
            <a:srgbClr val="3566E8"/>
          </a:solidFill>
          <a:ln w="12700">
            <a:solidFill>
              <a:srgbClr val="3566E8"/>
            </a:solidFill>
            <a:prstDash val="solid"/>
          </a:ln>
        </p:spPr>
      </p:sp>
      <p:sp>
        <p:nvSpPr>
          <p:cNvPr id="44" name="Text 41"/>
          <p:cNvSpPr/>
          <p:nvPr/>
        </p:nvSpPr>
        <p:spPr>
          <a:xfrm>
            <a:off x="7488936" y="5198364"/>
            <a:ext cx="1124712" cy="182880"/>
          </a:xfrm>
          <a:prstGeom prst="rect">
            <a:avLst/>
          </a:prstGeom>
          <a:noFill/>
          <a:ln/>
        </p:spPr>
        <p:txBody>
          <a:bodyPr wrap="square" lIns="0" tIns="0" rIns="0" bIns="0" rtlCol="0" anchor="ctr">
            <a:normAutofit/>
          </a:bodyPr>
          <a:lstStyle/>
          <a:p>
            <a:pPr algn="ctr" indent="0" marL="0">
              <a:buNone/>
            </a:pPr>
            <a:r>
              <a:rPr lang="en-US" sz="830" b="1" dirty="0">
                <a:solidFill>
                  <a:srgbClr val="FFFFFF"/>
                </a:solidFill>
              </a:rPr>
              <a:t>Circuit breaker</a:t>
            </a:r>
            <a:endParaRPr lang="en-US" sz="830" dirty="0"/>
          </a:p>
        </p:txBody>
      </p:sp>
      <p:sp>
        <p:nvSpPr>
          <p:cNvPr id="45" name="Shape 42"/>
          <p:cNvSpPr/>
          <p:nvPr/>
        </p:nvSpPr>
        <p:spPr>
          <a:xfrm>
            <a:off x="8805672" y="5148072"/>
            <a:ext cx="1024128" cy="310896"/>
          </a:xfrm>
          <a:prstGeom prst="roundRect">
            <a:avLst>
              <a:gd name="adj" fmla="val 20588"/>
            </a:avLst>
          </a:prstGeom>
          <a:solidFill>
            <a:srgbClr val="C9F044"/>
          </a:solidFill>
          <a:ln w="12700">
            <a:solidFill>
              <a:srgbClr val="C9F044"/>
            </a:solidFill>
            <a:prstDash val="solid"/>
          </a:ln>
        </p:spPr>
      </p:sp>
      <p:sp>
        <p:nvSpPr>
          <p:cNvPr id="46" name="Text 43"/>
          <p:cNvSpPr/>
          <p:nvPr/>
        </p:nvSpPr>
        <p:spPr>
          <a:xfrm>
            <a:off x="8860536" y="5198364"/>
            <a:ext cx="914400" cy="182880"/>
          </a:xfrm>
          <a:prstGeom prst="rect">
            <a:avLst/>
          </a:prstGeom>
          <a:noFill/>
          <a:ln/>
        </p:spPr>
        <p:txBody>
          <a:bodyPr wrap="square" lIns="0" tIns="0" rIns="0" bIns="0" rtlCol="0" anchor="ctr">
            <a:normAutofit/>
          </a:bodyPr>
          <a:lstStyle/>
          <a:p>
            <a:pPr algn="ctr" indent="0" marL="0">
              <a:buNone/>
            </a:pPr>
            <a:r>
              <a:rPr lang="en-US" sz="830" b="1" dirty="0">
                <a:solidFill>
                  <a:srgbClr val="171817"/>
                </a:solidFill>
              </a:rPr>
              <a:t>Audit trail</a:t>
            </a:r>
            <a:endParaRPr lang="en-US" sz="830" dirty="0"/>
          </a:p>
        </p:txBody>
      </p:sp>
      <p:sp>
        <p:nvSpPr>
          <p:cNvPr id="47" name="Shape 44"/>
          <p:cNvSpPr/>
          <p:nvPr/>
        </p:nvSpPr>
        <p:spPr>
          <a:xfrm>
            <a:off x="9966960" y="5148072"/>
            <a:ext cx="1051560" cy="310896"/>
          </a:xfrm>
          <a:prstGeom prst="roundRect">
            <a:avLst>
              <a:gd name="adj" fmla="val 20588"/>
            </a:avLst>
          </a:prstGeom>
          <a:solidFill>
            <a:srgbClr val="E9A323"/>
          </a:solidFill>
          <a:ln w="12700">
            <a:solidFill>
              <a:srgbClr val="E9A323"/>
            </a:solidFill>
            <a:prstDash val="solid"/>
          </a:ln>
        </p:spPr>
      </p:sp>
      <p:sp>
        <p:nvSpPr>
          <p:cNvPr id="48" name="Text 45"/>
          <p:cNvSpPr/>
          <p:nvPr/>
        </p:nvSpPr>
        <p:spPr>
          <a:xfrm>
            <a:off x="10021824" y="5198364"/>
            <a:ext cx="941832" cy="182880"/>
          </a:xfrm>
          <a:prstGeom prst="rect">
            <a:avLst/>
          </a:prstGeom>
          <a:noFill/>
          <a:ln/>
        </p:spPr>
        <p:txBody>
          <a:bodyPr wrap="square" lIns="0" tIns="0" rIns="0" bIns="0" rtlCol="0" anchor="ctr">
            <a:normAutofit/>
          </a:bodyPr>
          <a:lstStyle/>
          <a:p>
            <a:pPr algn="ctr" indent="0" marL="0">
              <a:buNone/>
            </a:pPr>
            <a:r>
              <a:rPr lang="en-US" sz="830" b="1" dirty="0">
                <a:solidFill>
                  <a:srgbClr val="171817"/>
                </a:solidFill>
              </a:rPr>
              <a:t>Named owner</a:t>
            </a:r>
            <a:endParaRPr lang="en-US" sz="830" dirty="0"/>
          </a:p>
        </p:txBody>
      </p:sp>
      <p:sp>
        <p:nvSpPr>
          <p:cNvPr id="49" name="Shape 46"/>
          <p:cNvSpPr/>
          <p:nvPr/>
        </p:nvSpPr>
        <p:spPr>
          <a:xfrm>
            <a:off x="594360" y="5715000"/>
            <a:ext cx="11018520" cy="420624"/>
          </a:xfrm>
          <a:prstGeom prst="roundRect">
            <a:avLst>
              <a:gd name="adj" fmla="val 13043"/>
            </a:avLst>
          </a:prstGeom>
          <a:solidFill>
            <a:srgbClr val="FFFFFF"/>
          </a:solidFill>
          <a:ln w="10160">
            <a:solidFill>
              <a:srgbClr val="DFE2DB"/>
            </a:solidFill>
            <a:prstDash val="solid"/>
          </a:ln>
        </p:spPr>
      </p:sp>
      <p:sp>
        <p:nvSpPr>
          <p:cNvPr id="50" name="Text 47"/>
          <p:cNvSpPr/>
          <p:nvPr/>
        </p:nvSpPr>
        <p:spPr>
          <a:xfrm>
            <a:off x="859536" y="5843016"/>
            <a:ext cx="10469880" cy="155448"/>
          </a:xfrm>
          <a:prstGeom prst="rect">
            <a:avLst/>
          </a:prstGeom>
          <a:noFill/>
          <a:ln/>
        </p:spPr>
        <p:txBody>
          <a:bodyPr wrap="square" lIns="0" tIns="0" rIns="0" bIns="0" rtlCol="0" anchor="ctr">
            <a:normAutofit/>
          </a:bodyPr>
          <a:lstStyle/>
          <a:p>
            <a:pPr algn="ctr" indent="0" marL="0">
              <a:buNone/>
            </a:pPr>
            <a:r>
              <a:rPr lang="en-US" sz="930" b="1" dirty="0">
                <a:solidFill>
                  <a:srgbClr val="171817"/>
                </a:solidFill>
              </a:rPr>
              <a:t>Decision rule: expansion stops when contribution, repayment, refund, seller, consent, or complaint guardrails fail.</a:t>
            </a:r>
            <a:endParaRPr lang="en-US" sz="93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3F4EF"/>
        </a:solidFill>
      </p:bgPr>
    </p:bg>
    <p:spTree>
      <p:nvGrpSpPr>
        <p:cNvPr id="1" name=""/>
        <p:cNvGrpSpPr/>
        <p:nvPr/>
      </p:nvGrpSpPr>
      <p:grpSpPr>
        <a:xfrm>
          <a:off x="0" y="0"/>
          <a:ext cx="0" cy="0"/>
          <a:chOff x="0" y="0"/>
          <a:chExt cx="0" cy="0"/>
        </a:xfrm>
      </p:grpSpPr>
      <p:sp>
        <p:nvSpPr>
          <p:cNvPr id="2" name="Shape 0"/>
          <p:cNvSpPr/>
          <p:nvPr/>
        </p:nvSpPr>
        <p:spPr>
          <a:xfrm>
            <a:off x="566928" y="310896"/>
            <a:ext cx="274320" cy="274320"/>
          </a:xfrm>
          <a:prstGeom prst="roundRect">
            <a:avLst>
              <a:gd name="adj" fmla="val 16667"/>
            </a:avLst>
          </a:prstGeom>
          <a:solidFill>
            <a:srgbClr val="C9F044"/>
          </a:solidFill>
          <a:ln w="12700">
            <a:solidFill>
              <a:srgbClr val="C9F044"/>
            </a:solidFill>
            <a:prstDash val="solid"/>
          </a:ln>
        </p:spPr>
      </p:sp>
      <p:sp>
        <p:nvSpPr>
          <p:cNvPr id="3" name="Text 1"/>
          <p:cNvSpPr/>
          <p:nvPr/>
        </p:nvSpPr>
        <p:spPr>
          <a:xfrm>
            <a:off x="566928" y="320040"/>
            <a:ext cx="274320" cy="246888"/>
          </a:xfrm>
          <a:prstGeom prst="rect">
            <a:avLst/>
          </a:prstGeom>
          <a:noFill/>
          <a:ln/>
        </p:spPr>
        <p:txBody>
          <a:bodyPr wrap="square" lIns="0" tIns="0" rIns="0" bIns="0" rtlCol="0" anchor="ctr"/>
          <a:lstStyle/>
          <a:p>
            <a:pPr algn="ctr" indent="0" marL="0">
              <a:buNone/>
            </a:pPr>
            <a:r>
              <a:rPr lang="en-US" sz="1500" b="1" dirty="0">
                <a:solidFill>
                  <a:srgbClr val="171817"/>
                </a:solidFill>
              </a:rPr>
              <a:t>s</a:t>
            </a:r>
            <a:endParaRPr lang="en-US" sz="1500" dirty="0"/>
          </a:p>
        </p:txBody>
      </p:sp>
      <p:sp>
        <p:nvSpPr>
          <p:cNvPr id="4" name="Text 2"/>
          <p:cNvSpPr/>
          <p:nvPr/>
        </p:nvSpPr>
        <p:spPr>
          <a:xfrm>
            <a:off x="932688" y="320040"/>
            <a:ext cx="1325880" cy="274320"/>
          </a:xfrm>
          <a:prstGeom prst="rect">
            <a:avLst/>
          </a:prstGeom>
          <a:noFill/>
          <a:ln/>
        </p:spPr>
        <p:txBody>
          <a:bodyPr wrap="square" lIns="0" tIns="0" rIns="0" bIns="0" rtlCol="0" anchor="ctr"/>
          <a:lstStyle/>
          <a:p>
            <a:pPr indent="0" marL="0">
              <a:buNone/>
            </a:pPr>
            <a:r>
              <a:rPr lang="en-US" sz="1300" b="1" dirty="0">
                <a:solidFill>
                  <a:srgbClr val="171817"/>
                </a:solidFill>
              </a:rPr>
              <a:t>super</a:t>
            </a:r>
            <a:pPr indent="0" marL="0">
              <a:buNone/>
            </a:pPr>
            <a:r>
              <a:rPr lang="en-US" sz="1300" b="1" dirty="0">
                <a:solidFill>
                  <a:srgbClr val="C9F044"/>
                </a:solidFill>
              </a:rPr>
              <a:t>.money</a:t>
            </a:r>
            <a:endParaRPr lang="en-US" sz="1300" dirty="0"/>
          </a:p>
        </p:txBody>
      </p:sp>
      <p:sp>
        <p:nvSpPr>
          <p:cNvPr id="5" name="Text 3"/>
          <p:cNvSpPr/>
          <p:nvPr/>
        </p:nvSpPr>
        <p:spPr>
          <a:xfrm>
            <a:off x="566928" y="813816"/>
            <a:ext cx="3017520" cy="155448"/>
          </a:xfrm>
          <a:prstGeom prst="rect">
            <a:avLst/>
          </a:prstGeom>
          <a:noFill/>
          <a:ln/>
        </p:spPr>
        <p:txBody>
          <a:bodyPr wrap="square" lIns="0" tIns="0" rIns="0" bIns="0" rtlCol="0" anchor="ctr"/>
          <a:lstStyle/>
          <a:p>
            <a:pPr indent="0" marL="0">
              <a:buNone/>
            </a:pPr>
            <a:r>
              <a:rPr lang="en-US" sz="800" b="1" spc="150" kern="0" dirty="0">
                <a:solidFill>
                  <a:srgbClr val="668700"/>
                </a:solidFill>
              </a:rPr>
              <a:t>WHO + WHAT</a:t>
            </a:r>
            <a:endParaRPr lang="en-US" sz="800" dirty="0"/>
          </a:p>
        </p:txBody>
      </p:sp>
      <p:sp>
        <p:nvSpPr>
          <p:cNvPr id="6" name="Text 4"/>
          <p:cNvSpPr/>
          <p:nvPr/>
        </p:nvSpPr>
        <p:spPr>
          <a:xfrm>
            <a:off x="566928" y="1014984"/>
            <a:ext cx="10881360" cy="502920"/>
          </a:xfrm>
          <a:prstGeom prst="rect">
            <a:avLst/>
          </a:prstGeom>
          <a:noFill/>
          <a:ln/>
        </p:spPr>
        <p:txBody>
          <a:bodyPr wrap="square" lIns="0" tIns="0" rIns="0" bIns="0" rtlCol="0" anchor="ctr">
            <a:normAutofit/>
          </a:bodyPr>
          <a:lstStyle/>
          <a:p>
            <a:pPr indent="0" marL="0">
              <a:buNone/>
            </a:pPr>
            <a:r>
              <a:rPr lang="en-US" sz="2700" b="1" dirty="0">
                <a:solidFill>
                  <a:srgbClr val="171817"/>
                </a:solidFill>
              </a:rPr>
              <a:t>One launch cohort. Three category groups.</a:t>
            </a:r>
            <a:endParaRPr lang="en-US" sz="2700" dirty="0"/>
          </a:p>
        </p:txBody>
      </p:sp>
      <p:sp>
        <p:nvSpPr>
          <p:cNvPr id="7" name="Text 5"/>
          <p:cNvSpPr/>
          <p:nvPr/>
        </p:nvSpPr>
        <p:spPr>
          <a:xfrm>
            <a:off x="585216" y="1581912"/>
            <a:ext cx="10607040" cy="320040"/>
          </a:xfrm>
          <a:prstGeom prst="rect">
            <a:avLst/>
          </a:prstGeom>
          <a:noFill/>
          <a:ln/>
        </p:spPr>
        <p:txBody>
          <a:bodyPr wrap="square" lIns="0" tIns="0" rIns="0" bIns="0" rtlCol="0" anchor="ctr">
            <a:normAutofit/>
          </a:bodyPr>
          <a:lstStyle/>
          <a:p>
            <a:pPr indent="0" marL="0">
              <a:buNone/>
            </a:pPr>
            <a:r>
              <a:rPr lang="en-US" sz="1100" dirty="0">
                <a:solidFill>
                  <a:srgbClr val="666C64"/>
                </a:solidFill>
              </a:rPr>
              <a:t>A narrow wedge produces clearer product-market-fit and unit-economics evidence.</a:t>
            </a:r>
            <a:endParaRPr lang="en-US" sz="1100" dirty="0"/>
          </a:p>
        </p:txBody>
      </p:sp>
      <p:sp>
        <p:nvSpPr>
          <p:cNvPr id="8" name="Shape 6"/>
          <p:cNvSpPr/>
          <p:nvPr/>
        </p:nvSpPr>
        <p:spPr>
          <a:xfrm>
            <a:off x="566928" y="6510528"/>
            <a:ext cx="11045952" cy="0"/>
          </a:xfrm>
          <a:prstGeom prst="line">
            <a:avLst/>
          </a:prstGeom>
          <a:noFill/>
          <a:ln w="8890">
            <a:solidFill>
              <a:srgbClr val="DFE2DB"/>
            </a:solidFill>
            <a:prstDash val="solid"/>
          </a:ln>
        </p:spPr>
      </p:sp>
      <p:sp>
        <p:nvSpPr>
          <p:cNvPr id="9" name="Text 7"/>
          <p:cNvSpPr/>
          <p:nvPr/>
        </p:nvSpPr>
        <p:spPr>
          <a:xfrm>
            <a:off x="566928" y="6565392"/>
            <a:ext cx="3108960" cy="146304"/>
          </a:xfrm>
          <a:prstGeom prst="rect">
            <a:avLst/>
          </a:prstGeom>
          <a:noFill/>
          <a:ln/>
        </p:spPr>
        <p:txBody>
          <a:bodyPr wrap="square" lIns="0" tIns="0" rIns="0" bIns="0" rtlCol="0" anchor="ctr"/>
          <a:lstStyle/>
          <a:p>
            <a:pPr indent="0" marL="0">
              <a:buNone/>
            </a:pPr>
            <a:r>
              <a:rPr lang="en-US" sz="720" b="1" spc="140" kern="0" dirty="0">
                <a:solidFill>
                  <a:srgbClr val="666C64"/>
                </a:solidFill>
              </a:rPr>
              <a:t>AFFORDABLE COMMERCE</a:t>
            </a:r>
            <a:endParaRPr lang="en-US" sz="720" dirty="0"/>
          </a:p>
        </p:txBody>
      </p:sp>
      <p:sp>
        <p:nvSpPr>
          <p:cNvPr id="10" name="Text 8"/>
          <p:cNvSpPr/>
          <p:nvPr/>
        </p:nvSpPr>
        <p:spPr>
          <a:xfrm>
            <a:off x="11155680" y="6556248"/>
            <a:ext cx="457200" cy="155448"/>
          </a:xfrm>
          <a:prstGeom prst="rect">
            <a:avLst/>
          </a:prstGeom>
          <a:noFill/>
          <a:ln/>
        </p:spPr>
        <p:txBody>
          <a:bodyPr wrap="square" lIns="0" tIns="0" rIns="0" bIns="0" rtlCol="0" anchor="ctr"/>
          <a:lstStyle/>
          <a:p>
            <a:pPr algn="r" indent="0" marL="0">
              <a:buNone/>
            </a:pPr>
            <a:r>
              <a:rPr lang="en-US" sz="800" b="1" dirty="0">
                <a:solidFill>
                  <a:srgbClr val="666C64"/>
                </a:solidFill>
              </a:rPr>
              <a:t>02</a:t>
            </a:r>
            <a:endParaRPr lang="en-US" sz="800" dirty="0"/>
          </a:p>
        </p:txBody>
      </p:sp>
      <p:sp>
        <p:nvSpPr>
          <p:cNvPr id="12" name="Shape 9"/>
          <p:cNvSpPr/>
          <p:nvPr/>
        </p:nvSpPr>
        <p:spPr>
          <a:xfrm>
            <a:off x="594360" y="2148840"/>
            <a:ext cx="3657600" cy="3611880"/>
          </a:xfrm>
          <a:prstGeom prst="roundRect">
            <a:avLst>
              <a:gd name="adj" fmla="val 1519"/>
            </a:avLst>
          </a:prstGeom>
          <a:solidFill>
            <a:srgbClr val="171817"/>
          </a:solidFill>
          <a:ln w="10160">
            <a:solidFill>
              <a:srgbClr val="171817"/>
            </a:solidFill>
            <a:prstDash val="solid"/>
          </a:ln>
        </p:spPr>
      </p:sp>
      <p:sp>
        <p:nvSpPr>
          <p:cNvPr id="13" name="Text 10"/>
          <p:cNvSpPr/>
          <p:nvPr/>
        </p:nvSpPr>
        <p:spPr>
          <a:xfrm>
            <a:off x="841248" y="2423160"/>
            <a:ext cx="1828800" cy="146304"/>
          </a:xfrm>
          <a:prstGeom prst="rect">
            <a:avLst/>
          </a:prstGeom>
          <a:noFill/>
          <a:ln/>
        </p:spPr>
        <p:txBody>
          <a:bodyPr wrap="square" lIns="0" tIns="0" rIns="0" bIns="0" rtlCol="0" anchor="ctr"/>
          <a:lstStyle/>
          <a:p>
            <a:pPr indent="0" marL="0">
              <a:buNone/>
            </a:pPr>
            <a:r>
              <a:rPr lang="en-US" sz="730" b="1" spc="120" kern="0" dirty="0">
                <a:solidFill>
                  <a:srgbClr val="C9F044"/>
                </a:solidFill>
              </a:rPr>
              <a:t>INITIAL CUSTOMER</a:t>
            </a:r>
            <a:endParaRPr lang="en-US" sz="730" dirty="0"/>
          </a:p>
        </p:txBody>
      </p:sp>
      <p:sp>
        <p:nvSpPr>
          <p:cNvPr id="14" name="Text 11"/>
          <p:cNvSpPr/>
          <p:nvPr/>
        </p:nvSpPr>
        <p:spPr>
          <a:xfrm>
            <a:off x="841248" y="2761488"/>
            <a:ext cx="2926080" cy="585216"/>
          </a:xfrm>
          <a:prstGeom prst="rect">
            <a:avLst/>
          </a:prstGeom>
          <a:noFill/>
          <a:ln/>
        </p:spPr>
        <p:txBody>
          <a:bodyPr wrap="square" lIns="0" tIns="0" rIns="0" bIns="0" rtlCol="0" anchor="ctr">
            <a:normAutofit/>
          </a:bodyPr>
          <a:lstStyle/>
          <a:p>
            <a:pPr indent="0" marL="0">
              <a:buNone/>
            </a:pPr>
            <a:r>
              <a:rPr lang="en-US" sz="2300" b="1" dirty="0">
                <a:solidFill>
                  <a:srgbClr val="FFFFFF"/>
                </a:solidFill>
              </a:rPr>
              <a:t>High-frequency</a:t>
            </a:r>
            <a:endParaRPr lang="en-US" sz="2300" dirty="0"/>
          </a:p>
          <a:p>
            <a:pPr indent="0" marL="0">
              <a:buNone/>
            </a:pPr>
            <a:r>
              <a:rPr lang="en-US" sz="2300" b="1" dirty="0">
                <a:solidFill>
                  <a:srgbClr val="FFFFFF"/>
                </a:solidFill>
              </a:rPr>
              <a:t>UPI users</a:t>
            </a:r>
            <a:endParaRPr lang="en-US" sz="2300" dirty="0"/>
          </a:p>
        </p:txBody>
      </p:sp>
      <p:sp>
        <p:nvSpPr>
          <p:cNvPr id="15" name="Text 12"/>
          <p:cNvSpPr/>
          <p:nvPr/>
        </p:nvSpPr>
        <p:spPr>
          <a:xfrm>
            <a:off x="841248" y="3456432"/>
            <a:ext cx="3063240" cy="219456"/>
          </a:xfrm>
          <a:prstGeom prst="rect">
            <a:avLst/>
          </a:prstGeom>
          <a:noFill/>
          <a:ln/>
        </p:spPr>
        <p:txBody>
          <a:bodyPr wrap="square" lIns="0" tIns="0" rIns="0" bIns="0" rtlCol="0" anchor="ctr">
            <a:normAutofit/>
          </a:bodyPr>
          <a:lstStyle/>
          <a:p>
            <a:pPr indent="0" marL="0">
              <a:buNone/>
            </a:pPr>
            <a:r>
              <a:rPr lang="en-US" sz="940" b="1" dirty="0">
                <a:solidFill>
                  <a:srgbClr val="C9F044"/>
                </a:solidFill>
              </a:rPr>
              <a:t>Existing user | Practical purchase: Rs. 5K-Rs. 30K</a:t>
            </a:r>
            <a:endParaRPr lang="en-US" sz="940" dirty="0"/>
          </a:p>
        </p:txBody>
      </p:sp>
      <p:sp>
        <p:nvSpPr>
          <p:cNvPr id="16" name="Shape 13"/>
          <p:cNvSpPr/>
          <p:nvPr/>
        </p:nvSpPr>
        <p:spPr>
          <a:xfrm>
            <a:off x="859536" y="4014216"/>
            <a:ext cx="146304" cy="146304"/>
          </a:xfrm>
          <a:prstGeom prst="ellipse">
            <a:avLst/>
          </a:prstGeom>
          <a:solidFill>
            <a:srgbClr val="C9F044"/>
          </a:solidFill>
          <a:ln w="12700">
            <a:solidFill>
              <a:srgbClr val="C9F044"/>
            </a:solidFill>
            <a:prstDash val="solid"/>
          </a:ln>
        </p:spPr>
      </p:sp>
      <p:sp>
        <p:nvSpPr>
          <p:cNvPr id="17" name="Text 14"/>
          <p:cNvSpPr/>
          <p:nvPr/>
        </p:nvSpPr>
        <p:spPr>
          <a:xfrm>
            <a:off x="1115568" y="3959352"/>
            <a:ext cx="1508760" cy="173736"/>
          </a:xfrm>
          <a:prstGeom prst="rect">
            <a:avLst/>
          </a:prstGeom>
          <a:noFill/>
          <a:ln/>
        </p:spPr>
        <p:txBody>
          <a:bodyPr wrap="square" lIns="0" tIns="0" rIns="0" bIns="0" rtlCol="0" anchor="ctr"/>
          <a:lstStyle/>
          <a:p>
            <a:pPr indent="0" marL="0">
              <a:buNone/>
            </a:pPr>
            <a:r>
              <a:rPr lang="en-US" sz="930" b="1" dirty="0">
                <a:solidFill>
                  <a:srgbClr val="FFFFFF"/>
                </a:solidFill>
              </a:rPr>
              <a:t>Credit underserved</a:t>
            </a:r>
            <a:endParaRPr lang="en-US" sz="930" dirty="0"/>
          </a:p>
        </p:txBody>
      </p:sp>
      <p:sp>
        <p:nvSpPr>
          <p:cNvPr id="18" name="Text 15"/>
          <p:cNvSpPr/>
          <p:nvPr/>
        </p:nvSpPr>
        <p:spPr>
          <a:xfrm>
            <a:off x="2514600" y="3959352"/>
            <a:ext cx="1371600" cy="182880"/>
          </a:xfrm>
          <a:prstGeom prst="rect">
            <a:avLst/>
          </a:prstGeom>
          <a:noFill/>
          <a:ln/>
        </p:spPr>
        <p:txBody>
          <a:bodyPr wrap="square" lIns="0" tIns="0" rIns="0" bIns="0" rtlCol="0" anchor="ctr">
            <a:normAutofit/>
          </a:bodyPr>
          <a:lstStyle/>
          <a:p>
            <a:pPr indent="0" marL="0">
              <a:buNone/>
            </a:pPr>
            <a:r>
              <a:rPr lang="en-US" sz="770" dirty="0">
                <a:solidFill>
                  <a:srgbClr val="BFC5BD"/>
                </a:solidFill>
              </a:rPr>
              <a:t>Suitable short-tenor access</a:t>
            </a:r>
            <a:endParaRPr lang="en-US" sz="770" dirty="0"/>
          </a:p>
        </p:txBody>
      </p:sp>
      <p:sp>
        <p:nvSpPr>
          <p:cNvPr id="19" name="Shape 16"/>
          <p:cNvSpPr/>
          <p:nvPr/>
        </p:nvSpPr>
        <p:spPr>
          <a:xfrm>
            <a:off x="859536" y="4517136"/>
            <a:ext cx="146304" cy="146304"/>
          </a:xfrm>
          <a:prstGeom prst="ellipse">
            <a:avLst/>
          </a:prstGeom>
          <a:solidFill>
            <a:srgbClr val="C9F044"/>
          </a:solidFill>
          <a:ln w="12700">
            <a:solidFill>
              <a:srgbClr val="C9F044"/>
            </a:solidFill>
            <a:prstDash val="solid"/>
          </a:ln>
        </p:spPr>
      </p:sp>
      <p:sp>
        <p:nvSpPr>
          <p:cNvPr id="20" name="Text 17"/>
          <p:cNvSpPr/>
          <p:nvPr/>
        </p:nvSpPr>
        <p:spPr>
          <a:xfrm>
            <a:off x="1115568" y="4462272"/>
            <a:ext cx="1508760" cy="173736"/>
          </a:xfrm>
          <a:prstGeom prst="rect">
            <a:avLst/>
          </a:prstGeom>
          <a:noFill/>
          <a:ln/>
        </p:spPr>
        <p:txBody>
          <a:bodyPr wrap="square" lIns="0" tIns="0" rIns="0" bIns="0" rtlCol="0" anchor="ctr"/>
          <a:lstStyle/>
          <a:p>
            <a:pPr indent="0" marL="0">
              <a:buNone/>
            </a:pPr>
            <a:r>
              <a:rPr lang="en-US" sz="930" b="1" dirty="0">
                <a:solidFill>
                  <a:srgbClr val="FFFFFF"/>
                </a:solidFill>
              </a:rPr>
              <a:t>Cash-flow constrained</a:t>
            </a:r>
            <a:endParaRPr lang="en-US" sz="930" dirty="0"/>
          </a:p>
        </p:txBody>
      </p:sp>
      <p:sp>
        <p:nvSpPr>
          <p:cNvPr id="21" name="Text 18"/>
          <p:cNvSpPr/>
          <p:nvPr/>
        </p:nvSpPr>
        <p:spPr>
          <a:xfrm>
            <a:off x="2514600" y="4462272"/>
            <a:ext cx="1371600" cy="182880"/>
          </a:xfrm>
          <a:prstGeom prst="rect">
            <a:avLst/>
          </a:prstGeom>
          <a:noFill/>
          <a:ln/>
        </p:spPr>
        <p:txBody>
          <a:bodyPr wrap="square" lIns="0" tIns="0" rIns="0" bIns="0" rtlCol="0" anchor="ctr">
            <a:normAutofit/>
          </a:bodyPr>
          <a:lstStyle/>
          <a:p>
            <a:pPr indent="0" marL="0">
              <a:buNone/>
            </a:pPr>
            <a:r>
              <a:rPr lang="en-US" sz="770" dirty="0">
                <a:solidFill>
                  <a:srgbClr val="BFC5BD"/>
                </a:solidFill>
              </a:rPr>
              <a:t>Smaller amount due today</a:t>
            </a:r>
            <a:endParaRPr lang="en-US" sz="770" dirty="0"/>
          </a:p>
        </p:txBody>
      </p:sp>
      <p:sp>
        <p:nvSpPr>
          <p:cNvPr id="22" name="Shape 19"/>
          <p:cNvSpPr/>
          <p:nvPr/>
        </p:nvSpPr>
        <p:spPr>
          <a:xfrm>
            <a:off x="859536" y="5020056"/>
            <a:ext cx="146304" cy="146304"/>
          </a:xfrm>
          <a:prstGeom prst="ellipse">
            <a:avLst/>
          </a:prstGeom>
          <a:solidFill>
            <a:srgbClr val="C9F044"/>
          </a:solidFill>
          <a:ln w="12700">
            <a:solidFill>
              <a:srgbClr val="C9F044"/>
            </a:solidFill>
            <a:prstDash val="solid"/>
          </a:ln>
        </p:spPr>
      </p:sp>
      <p:sp>
        <p:nvSpPr>
          <p:cNvPr id="23" name="Text 20"/>
          <p:cNvSpPr/>
          <p:nvPr/>
        </p:nvSpPr>
        <p:spPr>
          <a:xfrm>
            <a:off x="1115568" y="4965192"/>
            <a:ext cx="1508760" cy="173736"/>
          </a:xfrm>
          <a:prstGeom prst="rect">
            <a:avLst/>
          </a:prstGeom>
          <a:noFill/>
          <a:ln/>
        </p:spPr>
        <p:txBody>
          <a:bodyPr wrap="square" lIns="0" tIns="0" rIns="0" bIns="0" rtlCol="0" anchor="ctr"/>
          <a:lstStyle/>
          <a:p>
            <a:pPr indent="0" marL="0">
              <a:buNone/>
            </a:pPr>
            <a:r>
              <a:rPr lang="en-US" sz="930" b="1" dirty="0">
                <a:solidFill>
                  <a:srgbClr val="FFFFFF"/>
                </a:solidFill>
              </a:rPr>
              <a:t>Deal seeker</a:t>
            </a:r>
            <a:endParaRPr lang="en-US" sz="930" dirty="0"/>
          </a:p>
        </p:txBody>
      </p:sp>
      <p:sp>
        <p:nvSpPr>
          <p:cNvPr id="24" name="Text 21"/>
          <p:cNvSpPr/>
          <p:nvPr/>
        </p:nvSpPr>
        <p:spPr>
          <a:xfrm>
            <a:off x="2514600" y="4965192"/>
            <a:ext cx="1371600" cy="182880"/>
          </a:xfrm>
          <a:prstGeom prst="rect">
            <a:avLst/>
          </a:prstGeom>
          <a:noFill/>
          <a:ln/>
        </p:spPr>
        <p:txBody>
          <a:bodyPr wrap="square" lIns="0" tIns="0" rIns="0" bIns="0" rtlCol="0" anchor="ctr">
            <a:normAutofit/>
          </a:bodyPr>
          <a:lstStyle/>
          <a:p>
            <a:pPr indent="0" marL="0">
              <a:buNone/>
            </a:pPr>
            <a:r>
              <a:rPr lang="en-US" sz="770" dirty="0">
                <a:solidFill>
                  <a:srgbClr val="BFC5BD"/>
                </a:solidFill>
              </a:rPr>
              <a:t>Full UPI + funded offer</a:t>
            </a:r>
            <a:endParaRPr lang="en-US" sz="770" dirty="0"/>
          </a:p>
        </p:txBody>
      </p:sp>
      <p:sp>
        <p:nvSpPr>
          <p:cNvPr id="25" name="Shape 22"/>
          <p:cNvSpPr/>
          <p:nvPr/>
        </p:nvSpPr>
        <p:spPr>
          <a:xfrm>
            <a:off x="4572000" y="2148840"/>
            <a:ext cx="4251960" cy="896112"/>
          </a:xfrm>
          <a:prstGeom prst="roundRect">
            <a:avLst>
              <a:gd name="adj" fmla="val 6122"/>
            </a:avLst>
          </a:prstGeom>
          <a:solidFill>
            <a:srgbClr val="E8EDFF"/>
          </a:solidFill>
          <a:ln w="10160">
            <a:solidFill>
              <a:srgbClr val="E8EDFF"/>
            </a:solidFill>
            <a:prstDash val="solid"/>
          </a:ln>
        </p:spPr>
      </p:sp>
      <p:sp>
        <p:nvSpPr>
          <p:cNvPr id="26" name="Text 23"/>
          <p:cNvSpPr/>
          <p:nvPr/>
        </p:nvSpPr>
        <p:spPr>
          <a:xfrm>
            <a:off x="4773168" y="2377440"/>
            <a:ext cx="384048" cy="228600"/>
          </a:xfrm>
          <a:prstGeom prst="rect">
            <a:avLst/>
          </a:prstGeom>
          <a:noFill/>
          <a:ln/>
        </p:spPr>
        <p:txBody>
          <a:bodyPr wrap="square" lIns="0" tIns="0" rIns="0" bIns="0" rtlCol="0" anchor="ctr"/>
          <a:lstStyle/>
          <a:p>
            <a:pPr indent="0" marL="0">
              <a:buNone/>
            </a:pPr>
            <a:r>
              <a:rPr lang="en-US" sz="1500" b="1" dirty="0">
                <a:solidFill>
                  <a:srgbClr val="3566E8"/>
                </a:solidFill>
              </a:rPr>
              <a:t>01</a:t>
            </a:r>
            <a:endParaRPr lang="en-US" sz="1500" dirty="0"/>
          </a:p>
        </p:txBody>
      </p:sp>
      <p:sp>
        <p:nvSpPr>
          <p:cNvPr id="27" name="Text 24"/>
          <p:cNvSpPr/>
          <p:nvPr/>
        </p:nvSpPr>
        <p:spPr>
          <a:xfrm>
            <a:off x="5330952" y="2313432"/>
            <a:ext cx="2560320" cy="219456"/>
          </a:xfrm>
          <a:prstGeom prst="rect">
            <a:avLst/>
          </a:prstGeom>
          <a:noFill/>
          <a:ln/>
        </p:spPr>
        <p:txBody>
          <a:bodyPr wrap="square" lIns="0" tIns="0" rIns="0" bIns="0" rtlCol="0" anchor="ctr">
            <a:normAutofit/>
          </a:bodyPr>
          <a:lstStyle/>
          <a:p>
            <a:pPr indent="0" marL="0">
              <a:buNone/>
            </a:pPr>
            <a:r>
              <a:rPr lang="en-US" sz="1200" b="1" dirty="0">
                <a:solidFill>
                  <a:srgbClr val="171817"/>
                </a:solidFill>
              </a:rPr>
              <a:t>Budget + refurbished phones</a:t>
            </a:r>
            <a:endParaRPr lang="en-US" sz="1200" dirty="0"/>
          </a:p>
        </p:txBody>
      </p:sp>
      <p:sp>
        <p:nvSpPr>
          <p:cNvPr id="28" name="Text 25"/>
          <p:cNvSpPr/>
          <p:nvPr/>
        </p:nvSpPr>
        <p:spPr>
          <a:xfrm>
            <a:off x="5330952" y="2633472"/>
            <a:ext cx="2560320" cy="155448"/>
          </a:xfrm>
          <a:prstGeom prst="rect">
            <a:avLst/>
          </a:prstGeom>
          <a:noFill/>
          <a:ln/>
        </p:spPr>
        <p:txBody>
          <a:bodyPr wrap="square" lIns="0" tIns="0" rIns="0" bIns="0" rtlCol="0" anchor="ctr"/>
          <a:lstStyle/>
          <a:p>
            <a:pPr indent="0" marL="0">
              <a:buNone/>
            </a:pPr>
            <a:r>
              <a:rPr lang="en-US" sz="800" dirty="0">
                <a:solidFill>
                  <a:srgbClr val="666C64"/>
                </a:solidFill>
              </a:rPr>
              <a:t>High affordability need</a:t>
            </a:r>
            <a:endParaRPr lang="en-US" sz="800" dirty="0"/>
          </a:p>
        </p:txBody>
      </p:sp>
      <p:sp>
        <p:nvSpPr>
          <p:cNvPr id="29" name="Shape 26"/>
          <p:cNvSpPr/>
          <p:nvPr/>
        </p:nvSpPr>
        <p:spPr>
          <a:xfrm>
            <a:off x="7973568" y="2432304"/>
            <a:ext cx="621792" cy="310896"/>
          </a:xfrm>
          <a:prstGeom prst="roundRect">
            <a:avLst>
              <a:gd name="adj" fmla="val 20588"/>
            </a:avLst>
          </a:prstGeom>
          <a:solidFill>
            <a:srgbClr val="FFFFFF"/>
          </a:solidFill>
          <a:ln w="12700">
            <a:solidFill>
              <a:srgbClr val="FFFFFF"/>
            </a:solidFill>
            <a:prstDash val="solid"/>
          </a:ln>
        </p:spPr>
      </p:sp>
      <p:sp>
        <p:nvSpPr>
          <p:cNvPr id="30" name="Text 27"/>
          <p:cNvSpPr/>
          <p:nvPr/>
        </p:nvSpPr>
        <p:spPr>
          <a:xfrm>
            <a:off x="8028432" y="2482596"/>
            <a:ext cx="512064" cy="182880"/>
          </a:xfrm>
          <a:prstGeom prst="rect">
            <a:avLst/>
          </a:prstGeom>
          <a:noFill/>
          <a:ln/>
        </p:spPr>
        <p:txBody>
          <a:bodyPr wrap="square" lIns="0" tIns="0" rIns="0" bIns="0" rtlCol="0" anchor="ctr">
            <a:normAutofit/>
          </a:bodyPr>
          <a:lstStyle/>
          <a:p>
            <a:pPr algn="ctr" indent="0" marL="0">
              <a:buNone/>
            </a:pPr>
            <a:r>
              <a:rPr lang="en-US" sz="830" b="1" dirty="0">
                <a:solidFill>
                  <a:srgbClr val="3566E8"/>
                </a:solidFill>
              </a:rPr>
              <a:t>LAUNCH</a:t>
            </a:r>
            <a:endParaRPr lang="en-US" sz="830" dirty="0"/>
          </a:p>
        </p:txBody>
      </p:sp>
      <p:sp>
        <p:nvSpPr>
          <p:cNvPr id="31" name="Shape 28"/>
          <p:cNvSpPr/>
          <p:nvPr/>
        </p:nvSpPr>
        <p:spPr>
          <a:xfrm>
            <a:off x="4572000" y="3246120"/>
            <a:ext cx="4251960" cy="896112"/>
          </a:xfrm>
          <a:prstGeom prst="roundRect">
            <a:avLst>
              <a:gd name="adj" fmla="val 6122"/>
            </a:avLst>
          </a:prstGeom>
          <a:solidFill>
            <a:srgbClr val="EFF9CB"/>
          </a:solidFill>
          <a:ln w="10160">
            <a:solidFill>
              <a:srgbClr val="EFF9CB"/>
            </a:solidFill>
            <a:prstDash val="solid"/>
          </a:ln>
        </p:spPr>
      </p:sp>
      <p:sp>
        <p:nvSpPr>
          <p:cNvPr id="32" name="Text 29"/>
          <p:cNvSpPr/>
          <p:nvPr/>
        </p:nvSpPr>
        <p:spPr>
          <a:xfrm>
            <a:off x="4773168" y="3474720"/>
            <a:ext cx="384048" cy="228600"/>
          </a:xfrm>
          <a:prstGeom prst="rect">
            <a:avLst/>
          </a:prstGeom>
          <a:noFill/>
          <a:ln/>
        </p:spPr>
        <p:txBody>
          <a:bodyPr wrap="square" lIns="0" tIns="0" rIns="0" bIns="0" rtlCol="0" anchor="ctr"/>
          <a:lstStyle/>
          <a:p>
            <a:pPr indent="0" marL="0">
              <a:buNone/>
            </a:pPr>
            <a:r>
              <a:rPr lang="en-US" sz="1500" b="1" dirty="0">
                <a:solidFill>
                  <a:srgbClr val="668700"/>
                </a:solidFill>
              </a:rPr>
              <a:t>02</a:t>
            </a:r>
            <a:endParaRPr lang="en-US" sz="1500" dirty="0"/>
          </a:p>
        </p:txBody>
      </p:sp>
      <p:sp>
        <p:nvSpPr>
          <p:cNvPr id="33" name="Text 30"/>
          <p:cNvSpPr/>
          <p:nvPr/>
        </p:nvSpPr>
        <p:spPr>
          <a:xfrm>
            <a:off x="5330952" y="3410712"/>
            <a:ext cx="2560320" cy="219456"/>
          </a:xfrm>
          <a:prstGeom prst="rect">
            <a:avLst/>
          </a:prstGeom>
          <a:noFill/>
          <a:ln/>
        </p:spPr>
        <p:txBody>
          <a:bodyPr wrap="square" lIns="0" tIns="0" rIns="0" bIns="0" rtlCol="0" anchor="ctr">
            <a:normAutofit/>
          </a:bodyPr>
          <a:lstStyle/>
          <a:p>
            <a:pPr indent="0" marL="0">
              <a:buNone/>
            </a:pPr>
            <a:r>
              <a:rPr lang="en-US" sz="1200" b="1" dirty="0">
                <a:solidFill>
                  <a:srgbClr val="171817"/>
                </a:solidFill>
              </a:rPr>
              <a:t>Small home appliances</a:t>
            </a:r>
            <a:endParaRPr lang="en-US" sz="1200" dirty="0"/>
          </a:p>
        </p:txBody>
      </p:sp>
      <p:sp>
        <p:nvSpPr>
          <p:cNvPr id="34" name="Text 31"/>
          <p:cNvSpPr/>
          <p:nvPr/>
        </p:nvSpPr>
        <p:spPr>
          <a:xfrm>
            <a:off x="5330952" y="3730752"/>
            <a:ext cx="2560320" cy="155448"/>
          </a:xfrm>
          <a:prstGeom prst="rect">
            <a:avLst/>
          </a:prstGeom>
          <a:noFill/>
          <a:ln/>
        </p:spPr>
        <p:txBody>
          <a:bodyPr wrap="square" lIns="0" tIns="0" rIns="0" bIns="0" rtlCol="0" anchor="ctr"/>
          <a:lstStyle/>
          <a:p>
            <a:pPr indent="0" marL="0">
              <a:buNone/>
            </a:pPr>
            <a:r>
              <a:rPr lang="en-US" sz="800" dirty="0">
                <a:solidFill>
                  <a:srgbClr val="666C64"/>
                </a:solidFill>
              </a:rPr>
              <a:t>Low return complexity</a:t>
            </a:r>
            <a:endParaRPr lang="en-US" sz="800" dirty="0"/>
          </a:p>
        </p:txBody>
      </p:sp>
      <p:sp>
        <p:nvSpPr>
          <p:cNvPr id="35" name="Shape 32"/>
          <p:cNvSpPr/>
          <p:nvPr/>
        </p:nvSpPr>
        <p:spPr>
          <a:xfrm>
            <a:off x="7973568" y="3529584"/>
            <a:ext cx="621792" cy="310896"/>
          </a:xfrm>
          <a:prstGeom prst="roundRect">
            <a:avLst>
              <a:gd name="adj" fmla="val 20588"/>
            </a:avLst>
          </a:prstGeom>
          <a:solidFill>
            <a:srgbClr val="FFFFFF"/>
          </a:solidFill>
          <a:ln w="12700">
            <a:solidFill>
              <a:srgbClr val="FFFFFF"/>
            </a:solidFill>
            <a:prstDash val="solid"/>
          </a:ln>
        </p:spPr>
      </p:sp>
      <p:sp>
        <p:nvSpPr>
          <p:cNvPr id="36" name="Text 33"/>
          <p:cNvSpPr/>
          <p:nvPr/>
        </p:nvSpPr>
        <p:spPr>
          <a:xfrm>
            <a:off x="8028432" y="3579876"/>
            <a:ext cx="512064" cy="182880"/>
          </a:xfrm>
          <a:prstGeom prst="rect">
            <a:avLst/>
          </a:prstGeom>
          <a:noFill/>
          <a:ln/>
        </p:spPr>
        <p:txBody>
          <a:bodyPr wrap="square" lIns="0" tIns="0" rIns="0" bIns="0" rtlCol="0" anchor="ctr">
            <a:normAutofit/>
          </a:bodyPr>
          <a:lstStyle/>
          <a:p>
            <a:pPr algn="ctr" indent="0" marL="0">
              <a:buNone/>
            </a:pPr>
            <a:r>
              <a:rPr lang="en-US" sz="830" b="1" dirty="0">
                <a:solidFill>
                  <a:srgbClr val="668700"/>
                </a:solidFill>
              </a:rPr>
              <a:t>LAUNCH</a:t>
            </a:r>
            <a:endParaRPr lang="en-US" sz="830" dirty="0"/>
          </a:p>
        </p:txBody>
      </p:sp>
      <p:sp>
        <p:nvSpPr>
          <p:cNvPr id="37" name="Shape 34"/>
          <p:cNvSpPr/>
          <p:nvPr/>
        </p:nvSpPr>
        <p:spPr>
          <a:xfrm>
            <a:off x="4572000" y="4343400"/>
            <a:ext cx="4251960" cy="896112"/>
          </a:xfrm>
          <a:prstGeom prst="roundRect">
            <a:avLst>
              <a:gd name="adj" fmla="val 6122"/>
            </a:avLst>
          </a:prstGeom>
          <a:solidFill>
            <a:srgbClr val="FFEBE8"/>
          </a:solidFill>
          <a:ln w="10160">
            <a:solidFill>
              <a:srgbClr val="FFEBE8"/>
            </a:solidFill>
            <a:prstDash val="solid"/>
          </a:ln>
        </p:spPr>
      </p:sp>
      <p:sp>
        <p:nvSpPr>
          <p:cNvPr id="38" name="Text 35"/>
          <p:cNvSpPr/>
          <p:nvPr/>
        </p:nvSpPr>
        <p:spPr>
          <a:xfrm>
            <a:off x="4773168" y="4572000"/>
            <a:ext cx="384048" cy="228600"/>
          </a:xfrm>
          <a:prstGeom prst="rect">
            <a:avLst/>
          </a:prstGeom>
          <a:noFill/>
          <a:ln/>
        </p:spPr>
        <p:txBody>
          <a:bodyPr wrap="square" lIns="0" tIns="0" rIns="0" bIns="0" rtlCol="0" anchor="ctr"/>
          <a:lstStyle/>
          <a:p>
            <a:pPr indent="0" marL="0">
              <a:buNone/>
            </a:pPr>
            <a:r>
              <a:rPr lang="en-US" sz="1500" b="1" dirty="0">
                <a:solidFill>
                  <a:srgbClr val="A8473F"/>
                </a:solidFill>
              </a:rPr>
              <a:t>03</a:t>
            </a:r>
            <a:endParaRPr lang="en-US" sz="1500" dirty="0"/>
          </a:p>
        </p:txBody>
      </p:sp>
      <p:sp>
        <p:nvSpPr>
          <p:cNvPr id="39" name="Text 36"/>
          <p:cNvSpPr/>
          <p:nvPr/>
        </p:nvSpPr>
        <p:spPr>
          <a:xfrm>
            <a:off x="5330952" y="4507992"/>
            <a:ext cx="2560320" cy="219456"/>
          </a:xfrm>
          <a:prstGeom prst="rect">
            <a:avLst/>
          </a:prstGeom>
          <a:noFill/>
          <a:ln/>
        </p:spPr>
        <p:txBody>
          <a:bodyPr wrap="square" lIns="0" tIns="0" rIns="0" bIns="0" rtlCol="0" anchor="ctr">
            <a:normAutofit/>
          </a:bodyPr>
          <a:lstStyle/>
          <a:p>
            <a:pPr indent="0" marL="0">
              <a:buNone/>
            </a:pPr>
            <a:r>
              <a:rPr lang="en-US" sz="1200" b="1" dirty="0">
                <a:solidFill>
                  <a:srgbClr val="171817"/>
                </a:solidFill>
              </a:rPr>
              <a:t>Work, study + accessories</a:t>
            </a:r>
            <a:endParaRPr lang="en-US" sz="1200" dirty="0"/>
          </a:p>
        </p:txBody>
      </p:sp>
      <p:sp>
        <p:nvSpPr>
          <p:cNvPr id="40" name="Text 37"/>
          <p:cNvSpPr/>
          <p:nvPr/>
        </p:nvSpPr>
        <p:spPr>
          <a:xfrm>
            <a:off x="5330952" y="4828032"/>
            <a:ext cx="2560320" cy="155448"/>
          </a:xfrm>
          <a:prstGeom prst="rect">
            <a:avLst/>
          </a:prstGeom>
          <a:noFill/>
          <a:ln/>
        </p:spPr>
        <p:txBody>
          <a:bodyPr wrap="square" lIns="0" tIns="0" rIns="0" bIns="0" rtlCol="0" anchor="ctr"/>
          <a:lstStyle/>
          <a:p>
            <a:pPr indent="0" marL="0">
              <a:buNone/>
            </a:pPr>
            <a:r>
              <a:rPr lang="en-US" sz="800" dirty="0">
                <a:solidFill>
                  <a:srgbClr val="666C64"/>
                </a:solidFill>
              </a:rPr>
              <a:t>Bundle and repeat potential</a:t>
            </a:r>
            <a:endParaRPr lang="en-US" sz="800" dirty="0"/>
          </a:p>
        </p:txBody>
      </p:sp>
      <p:sp>
        <p:nvSpPr>
          <p:cNvPr id="41" name="Shape 38"/>
          <p:cNvSpPr/>
          <p:nvPr/>
        </p:nvSpPr>
        <p:spPr>
          <a:xfrm>
            <a:off x="7973568" y="4626864"/>
            <a:ext cx="621792" cy="310896"/>
          </a:xfrm>
          <a:prstGeom prst="roundRect">
            <a:avLst>
              <a:gd name="adj" fmla="val 20588"/>
            </a:avLst>
          </a:prstGeom>
          <a:solidFill>
            <a:srgbClr val="FFFFFF"/>
          </a:solidFill>
          <a:ln w="12700">
            <a:solidFill>
              <a:srgbClr val="FFFFFF"/>
            </a:solidFill>
            <a:prstDash val="solid"/>
          </a:ln>
        </p:spPr>
      </p:sp>
      <p:sp>
        <p:nvSpPr>
          <p:cNvPr id="42" name="Text 39"/>
          <p:cNvSpPr/>
          <p:nvPr/>
        </p:nvSpPr>
        <p:spPr>
          <a:xfrm>
            <a:off x="8028432" y="4677156"/>
            <a:ext cx="512064" cy="182880"/>
          </a:xfrm>
          <a:prstGeom prst="rect">
            <a:avLst/>
          </a:prstGeom>
          <a:noFill/>
          <a:ln/>
        </p:spPr>
        <p:txBody>
          <a:bodyPr wrap="square" lIns="0" tIns="0" rIns="0" bIns="0" rtlCol="0" anchor="ctr">
            <a:normAutofit/>
          </a:bodyPr>
          <a:lstStyle/>
          <a:p>
            <a:pPr algn="ctr" indent="0" marL="0">
              <a:buNone/>
            </a:pPr>
            <a:r>
              <a:rPr lang="en-US" sz="830" b="1" dirty="0">
                <a:solidFill>
                  <a:srgbClr val="A8473F"/>
                </a:solidFill>
              </a:rPr>
              <a:t>LAUNCH</a:t>
            </a:r>
            <a:endParaRPr lang="en-US" sz="830" dirty="0"/>
          </a:p>
        </p:txBody>
      </p:sp>
      <p:sp>
        <p:nvSpPr>
          <p:cNvPr id="43" name="Shape 40"/>
          <p:cNvSpPr/>
          <p:nvPr/>
        </p:nvSpPr>
        <p:spPr>
          <a:xfrm>
            <a:off x="9098280" y="2148840"/>
            <a:ext cx="2514600" cy="3611880"/>
          </a:xfrm>
          <a:prstGeom prst="roundRect">
            <a:avLst>
              <a:gd name="adj" fmla="val 2182"/>
            </a:avLst>
          </a:prstGeom>
          <a:solidFill>
            <a:srgbClr val="FFFFFF"/>
          </a:solidFill>
          <a:ln w="10160">
            <a:solidFill>
              <a:srgbClr val="DFE2DB"/>
            </a:solidFill>
            <a:prstDash val="solid"/>
          </a:ln>
        </p:spPr>
      </p:sp>
      <p:sp>
        <p:nvSpPr>
          <p:cNvPr id="44" name="Text 41"/>
          <p:cNvSpPr/>
          <p:nvPr/>
        </p:nvSpPr>
        <p:spPr>
          <a:xfrm>
            <a:off x="9345168" y="2423160"/>
            <a:ext cx="1463040" cy="146304"/>
          </a:xfrm>
          <a:prstGeom prst="rect">
            <a:avLst/>
          </a:prstGeom>
          <a:noFill/>
          <a:ln/>
        </p:spPr>
        <p:txBody>
          <a:bodyPr wrap="square" lIns="0" tIns="0" rIns="0" bIns="0" rtlCol="0" anchor="ctr"/>
          <a:lstStyle/>
          <a:p>
            <a:pPr indent="0" marL="0">
              <a:buNone/>
            </a:pPr>
            <a:r>
              <a:rPr lang="en-US" sz="730" b="1" spc="120" kern="0" dirty="0">
                <a:solidFill>
                  <a:srgbClr val="666C64"/>
                </a:solidFill>
              </a:rPr>
              <a:t>SELECTION RULE</a:t>
            </a:r>
            <a:endParaRPr lang="en-US" sz="730" dirty="0"/>
          </a:p>
        </p:txBody>
      </p:sp>
      <p:sp>
        <p:nvSpPr>
          <p:cNvPr id="45" name="Text 42"/>
          <p:cNvSpPr/>
          <p:nvPr/>
        </p:nvSpPr>
        <p:spPr>
          <a:xfrm>
            <a:off x="9345168" y="2724912"/>
            <a:ext cx="1737360" cy="530352"/>
          </a:xfrm>
          <a:prstGeom prst="rect">
            <a:avLst/>
          </a:prstGeom>
          <a:noFill/>
          <a:ln/>
        </p:spPr>
        <p:txBody>
          <a:bodyPr wrap="square" lIns="0" tIns="0" rIns="0" bIns="0" rtlCol="0" anchor="ctr"/>
          <a:lstStyle/>
          <a:p>
            <a:pPr indent="0" marL="0">
              <a:buNone/>
            </a:pPr>
            <a:r>
              <a:rPr lang="en-US" sz="1900" b="1" dirty="0">
                <a:solidFill>
                  <a:srgbClr val="171817"/>
                </a:solidFill>
              </a:rPr>
              <a:t>Category</a:t>
            </a:r>
            <a:endParaRPr lang="en-US" sz="1900" dirty="0"/>
          </a:p>
          <a:p>
            <a:pPr indent="0" marL="0">
              <a:buNone/>
            </a:pPr>
            <a:r>
              <a:rPr lang="en-US" sz="1900" b="1" dirty="0">
                <a:solidFill>
                  <a:srgbClr val="171817"/>
                </a:solidFill>
              </a:rPr>
              <a:t>attractiveness</a:t>
            </a:r>
            <a:endParaRPr lang="en-US" sz="1900" dirty="0"/>
          </a:p>
        </p:txBody>
      </p:sp>
      <p:sp>
        <p:nvSpPr>
          <p:cNvPr id="46" name="Text 43"/>
          <p:cNvSpPr/>
          <p:nvPr/>
        </p:nvSpPr>
        <p:spPr>
          <a:xfrm>
            <a:off x="9345168" y="3511296"/>
            <a:ext cx="1783080" cy="457200"/>
          </a:xfrm>
          <a:prstGeom prst="rect">
            <a:avLst/>
          </a:prstGeom>
          <a:noFill/>
          <a:ln/>
        </p:spPr>
        <p:txBody>
          <a:bodyPr wrap="square" lIns="0" tIns="0" rIns="0" bIns="0" rtlCol="0" anchor="ctr">
            <a:normAutofit/>
          </a:bodyPr>
          <a:lstStyle/>
          <a:p>
            <a:pPr indent="0" marL="0">
              <a:buNone/>
            </a:pPr>
            <a:r>
              <a:rPr lang="en-US" sz="1150" b="1" dirty="0">
                <a:solidFill>
                  <a:srgbClr val="3566E8"/>
                </a:solidFill>
              </a:rPr>
              <a:t>Intent x affordability x AOV x supply</a:t>
            </a:r>
            <a:endParaRPr lang="en-US" sz="1150" dirty="0"/>
          </a:p>
        </p:txBody>
      </p:sp>
      <p:sp>
        <p:nvSpPr>
          <p:cNvPr id="47" name="Shape 44"/>
          <p:cNvSpPr/>
          <p:nvPr/>
        </p:nvSpPr>
        <p:spPr>
          <a:xfrm>
            <a:off x="9345168" y="4133088"/>
            <a:ext cx="1737360" cy="0"/>
          </a:xfrm>
          <a:prstGeom prst="line">
            <a:avLst/>
          </a:prstGeom>
          <a:noFill/>
          <a:ln w="12700">
            <a:solidFill>
              <a:srgbClr val="C9CDC4"/>
            </a:solidFill>
            <a:prstDash val="solid"/>
          </a:ln>
        </p:spPr>
      </p:sp>
      <p:sp>
        <p:nvSpPr>
          <p:cNvPr id="48" name="Text 45"/>
          <p:cNvSpPr/>
          <p:nvPr/>
        </p:nvSpPr>
        <p:spPr>
          <a:xfrm>
            <a:off x="9345168" y="4315968"/>
            <a:ext cx="1783080" cy="457200"/>
          </a:xfrm>
          <a:prstGeom prst="rect">
            <a:avLst/>
          </a:prstGeom>
          <a:noFill/>
          <a:ln/>
        </p:spPr>
        <p:txBody>
          <a:bodyPr wrap="square" lIns="0" tIns="0" rIns="0" bIns="0" rtlCol="0" anchor="ctr">
            <a:normAutofit/>
          </a:bodyPr>
          <a:lstStyle/>
          <a:p>
            <a:pPr indent="0" marL="0">
              <a:buNone/>
            </a:pPr>
            <a:r>
              <a:rPr lang="en-US" sz="1100" b="1" dirty="0">
                <a:solidFill>
                  <a:srgbClr val="F26A5D"/>
                </a:solidFill>
              </a:rPr>
              <a:t>Returns + fraud + operational cost</a:t>
            </a:r>
            <a:endParaRPr lang="en-US" sz="1100" dirty="0"/>
          </a:p>
        </p:txBody>
      </p:sp>
      <p:sp>
        <p:nvSpPr>
          <p:cNvPr id="49" name="Shape 46"/>
          <p:cNvSpPr/>
          <p:nvPr/>
        </p:nvSpPr>
        <p:spPr>
          <a:xfrm>
            <a:off x="9345168" y="5166360"/>
            <a:ext cx="1508760" cy="310896"/>
          </a:xfrm>
          <a:prstGeom prst="roundRect">
            <a:avLst>
              <a:gd name="adj" fmla="val 20588"/>
            </a:avLst>
          </a:prstGeom>
          <a:solidFill>
            <a:srgbClr val="171817"/>
          </a:solidFill>
          <a:ln w="12700">
            <a:solidFill>
              <a:srgbClr val="171817"/>
            </a:solidFill>
            <a:prstDash val="solid"/>
          </a:ln>
        </p:spPr>
      </p:sp>
      <p:sp>
        <p:nvSpPr>
          <p:cNvPr id="50" name="Text 47"/>
          <p:cNvSpPr/>
          <p:nvPr/>
        </p:nvSpPr>
        <p:spPr>
          <a:xfrm>
            <a:off x="9400032" y="5216652"/>
            <a:ext cx="1399032" cy="182880"/>
          </a:xfrm>
          <a:prstGeom prst="rect">
            <a:avLst/>
          </a:prstGeom>
          <a:noFill/>
          <a:ln/>
        </p:spPr>
        <p:txBody>
          <a:bodyPr wrap="square" lIns="0" tIns="0" rIns="0" bIns="0" rtlCol="0" anchor="ctr">
            <a:normAutofit/>
          </a:bodyPr>
          <a:lstStyle/>
          <a:p>
            <a:pPr algn="ctr" indent="0" marL="0">
              <a:buNone/>
            </a:pPr>
            <a:r>
              <a:rPr lang="en-US" sz="830" b="1" dirty="0">
                <a:solidFill>
                  <a:srgbClr val="FFFFFF"/>
                </a:solidFill>
              </a:rPr>
              <a:t>100-300 SKUs</a:t>
            </a:r>
            <a:endParaRPr lang="en-US" sz="83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3F4EF"/>
        </a:solidFill>
      </p:bgPr>
    </p:bg>
    <p:spTree>
      <p:nvGrpSpPr>
        <p:cNvPr id="1" name=""/>
        <p:cNvGrpSpPr/>
        <p:nvPr/>
      </p:nvGrpSpPr>
      <p:grpSpPr>
        <a:xfrm>
          <a:off x="0" y="0"/>
          <a:ext cx="0" cy="0"/>
          <a:chOff x="0" y="0"/>
          <a:chExt cx="0" cy="0"/>
        </a:xfrm>
      </p:grpSpPr>
      <p:sp>
        <p:nvSpPr>
          <p:cNvPr id="2" name="Shape 0"/>
          <p:cNvSpPr/>
          <p:nvPr/>
        </p:nvSpPr>
        <p:spPr>
          <a:xfrm>
            <a:off x="566928" y="310896"/>
            <a:ext cx="274320" cy="274320"/>
          </a:xfrm>
          <a:prstGeom prst="roundRect">
            <a:avLst>
              <a:gd name="adj" fmla="val 16667"/>
            </a:avLst>
          </a:prstGeom>
          <a:solidFill>
            <a:srgbClr val="C9F044"/>
          </a:solidFill>
          <a:ln w="12700">
            <a:solidFill>
              <a:srgbClr val="C9F044"/>
            </a:solidFill>
            <a:prstDash val="solid"/>
          </a:ln>
        </p:spPr>
      </p:sp>
      <p:sp>
        <p:nvSpPr>
          <p:cNvPr id="3" name="Text 1"/>
          <p:cNvSpPr/>
          <p:nvPr/>
        </p:nvSpPr>
        <p:spPr>
          <a:xfrm>
            <a:off x="566928" y="320040"/>
            <a:ext cx="274320" cy="246888"/>
          </a:xfrm>
          <a:prstGeom prst="rect">
            <a:avLst/>
          </a:prstGeom>
          <a:noFill/>
          <a:ln/>
        </p:spPr>
        <p:txBody>
          <a:bodyPr wrap="square" lIns="0" tIns="0" rIns="0" bIns="0" rtlCol="0" anchor="ctr"/>
          <a:lstStyle/>
          <a:p>
            <a:pPr algn="ctr" indent="0" marL="0">
              <a:buNone/>
            </a:pPr>
            <a:r>
              <a:rPr lang="en-US" sz="1500" b="1" dirty="0">
                <a:solidFill>
                  <a:srgbClr val="171817"/>
                </a:solidFill>
              </a:rPr>
              <a:t>s</a:t>
            </a:r>
            <a:endParaRPr lang="en-US" sz="1500" dirty="0"/>
          </a:p>
        </p:txBody>
      </p:sp>
      <p:sp>
        <p:nvSpPr>
          <p:cNvPr id="4" name="Text 2"/>
          <p:cNvSpPr/>
          <p:nvPr/>
        </p:nvSpPr>
        <p:spPr>
          <a:xfrm>
            <a:off x="932688" y="320040"/>
            <a:ext cx="1325880" cy="274320"/>
          </a:xfrm>
          <a:prstGeom prst="rect">
            <a:avLst/>
          </a:prstGeom>
          <a:noFill/>
          <a:ln/>
        </p:spPr>
        <p:txBody>
          <a:bodyPr wrap="square" lIns="0" tIns="0" rIns="0" bIns="0" rtlCol="0" anchor="ctr"/>
          <a:lstStyle/>
          <a:p>
            <a:pPr indent="0" marL="0">
              <a:buNone/>
            </a:pPr>
            <a:r>
              <a:rPr lang="en-US" sz="1300" b="1" dirty="0">
                <a:solidFill>
                  <a:srgbClr val="171817"/>
                </a:solidFill>
              </a:rPr>
              <a:t>super</a:t>
            </a:r>
            <a:pPr indent="0" marL="0">
              <a:buNone/>
            </a:pPr>
            <a:r>
              <a:rPr lang="en-US" sz="1300" b="1" dirty="0">
                <a:solidFill>
                  <a:srgbClr val="C9F044"/>
                </a:solidFill>
              </a:rPr>
              <a:t>.money</a:t>
            </a:r>
            <a:endParaRPr lang="en-US" sz="1300" dirty="0"/>
          </a:p>
        </p:txBody>
      </p:sp>
      <p:sp>
        <p:nvSpPr>
          <p:cNvPr id="5" name="Text 3"/>
          <p:cNvSpPr/>
          <p:nvPr/>
        </p:nvSpPr>
        <p:spPr>
          <a:xfrm>
            <a:off x="566928" y="813816"/>
            <a:ext cx="3017520" cy="155448"/>
          </a:xfrm>
          <a:prstGeom prst="rect">
            <a:avLst/>
          </a:prstGeom>
          <a:noFill/>
          <a:ln/>
        </p:spPr>
        <p:txBody>
          <a:bodyPr wrap="square" lIns="0" tIns="0" rIns="0" bIns="0" rtlCol="0" anchor="ctr"/>
          <a:lstStyle/>
          <a:p>
            <a:pPr indent="0" marL="0">
              <a:buNone/>
            </a:pPr>
            <a:r>
              <a:rPr lang="en-US" sz="800" b="1" spc="150" kern="0" dirty="0">
                <a:solidFill>
                  <a:srgbClr val="668700"/>
                </a:solidFill>
              </a:rPr>
              <a:t>BORROWER PRODUCT</a:t>
            </a:r>
            <a:endParaRPr lang="en-US" sz="800" dirty="0"/>
          </a:p>
        </p:txBody>
      </p:sp>
      <p:sp>
        <p:nvSpPr>
          <p:cNvPr id="6" name="Text 4"/>
          <p:cNvSpPr/>
          <p:nvPr/>
        </p:nvSpPr>
        <p:spPr>
          <a:xfrm>
            <a:off x="566928" y="1014984"/>
            <a:ext cx="10881360" cy="502920"/>
          </a:xfrm>
          <a:prstGeom prst="rect">
            <a:avLst/>
          </a:prstGeom>
          <a:noFill/>
          <a:ln/>
        </p:spPr>
        <p:txBody>
          <a:bodyPr wrap="square" lIns="0" tIns="0" rIns="0" bIns="0" rtlCol="0" anchor="ctr">
            <a:normAutofit/>
          </a:bodyPr>
          <a:lstStyle/>
          <a:p>
            <a:pPr indent="0" marL="0">
              <a:buNone/>
            </a:pPr>
            <a:r>
              <a:rPr lang="en-US" sz="2700" b="1" dirty="0">
                <a:solidFill>
                  <a:srgbClr val="171817"/>
                </a:solidFill>
              </a:rPr>
              <a:t>Affordability starts discovery and governs the bag.</a:t>
            </a:r>
            <a:endParaRPr lang="en-US" sz="2700" dirty="0"/>
          </a:p>
        </p:txBody>
      </p:sp>
      <p:sp>
        <p:nvSpPr>
          <p:cNvPr id="7" name="Text 5"/>
          <p:cNvSpPr/>
          <p:nvPr/>
        </p:nvSpPr>
        <p:spPr>
          <a:xfrm>
            <a:off x="585216" y="1581912"/>
            <a:ext cx="10607040" cy="320040"/>
          </a:xfrm>
          <a:prstGeom prst="rect">
            <a:avLst/>
          </a:prstGeom>
          <a:noFill/>
          <a:ln/>
        </p:spPr>
        <p:txBody>
          <a:bodyPr wrap="square" lIns="0" tIns="0" rIns="0" bIns="0" rtlCol="0" anchor="ctr">
            <a:normAutofit/>
          </a:bodyPr>
          <a:lstStyle/>
          <a:p>
            <a:pPr indent="0" marL="0">
              <a:buNone/>
            </a:pPr>
            <a:r>
              <a:rPr lang="en-US" sz="1100" dirty="0">
                <a:solidFill>
                  <a:srgbClr val="666C64"/>
                </a:solidFill>
              </a:rPr>
              <a:t>Every growth mechanic exposes its cash-flow consequence before confirmation.</a:t>
            </a:r>
            <a:endParaRPr lang="en-US" sz="1100" dirty="0"/>
          </a:p>
        </p:txBody>
      </p:sp>
      <p:sp>
        <p:nvSpPr>
          <p:cNvPr id="8" name="Shape 6"/>
          <p:cNvSpPr/>
          <p:nvPr/>
        </p:nvSpPr>
        <p:spPr>
          <a:xfrm>
            <a:off x="566928" y="6510528"/>
            <a:ext cx="11045952" cy="0"/>
          </a:xfrm>
          <a:prstGeom prst="line">
            <a:avLst/>
          </a:prstGeom>
          <a:noFill/>
          <a:ln w="8890">
            <a:solidFill>
              <a:srgbClr val="DFE2DB"/>
            </a:solidFill>
            <a:prstDash val="solid"/>
          </a:ln>
        </p:spPr>
      </p:sp>
      <p:sp>
        <p:nvSpPr>
          <p:cNvPr id="9" name="Text 7"/>
          <p:cNvSpPr/>
          <p:nvPr/>
        </p:nvSpPr>
        <p:spPr>
          <a:xfrm>
            <a:off x="566928" y="6565392"/>
            <a:ext cx="3108960" cy="146304"/>
          </a:xfrm>
          <a:prstGeom prst="rect">
            <a:avLst/>
          </a:prstGeom>
          <a:noFill/>
          <a:ln/>
        </p:spPr>
        <p:txBody>
          <a:bodyPr wrap="square" lIns="0" tIns="0" rIns="0" bIns="0" rtlCol="0" anchor="ctr"/>
          <a:lstStyle/>
          <a:p>
            <a:pPr indent="0" marL="0">
              <a:buNone/>
            </a:pPr>
            <a:r>
              <a:rPr lang="en-US" sz="720" b="1" spc="140" kern="0" dirty="0">
                <a:solidFill>
                  <a:srgbClr val="666C64"/>
                </a:solidFill>
              </a:rPr>
              <a:t>AFFORDABLE COMMERCE</a:t>
            </a:r>
            <a:endParaRPr lang="en-US" sz="720" dirty="0"/>
          </a:p>
        </p:txBody>
      </p:sp>
      <p:sp>
        <p:nvSpPr>
          <p:cNvPr id="10" name="Text 8"/>
          <p:cNvSpPr/>
          <p:nvPr/>
        </p:nvSpPr>
        <p:spPr>
          <a:xfrm>
            <a:off x="11155680" y="6556248"/>
            <a:ext cx="457200" cy="155448"/>
          </a:xfrm>
          <a:prstGeom prst="rect">
            <a:avLst/>
          </a:prstGeom>
          <a:noFill/>
          <a:ln/>
        </p:spPr>
        <p:txBody>
          <a:bodyPr wrap="square" lIns="0" tIns="0" rIns="0" bIns="0" rtlCol="0" anchor="ctr"/>
          <a:lstStyle/>
          <a:p>
            <a:pPr algn="r" indent="0" marL="0">
              <a:buNone/>
            </a:pPr>
            <a:r>
              <a:rPr lang="en-US" sz="800" b="1" dirty="0">
                <a:solidFill>
                  <a:srgbClr val="666C64"/>
                </a:solidFill>
              </a:rPr>
              <a:t>03</a:t>
            </a:r>
            <a:endParaRPr lang="en-US" sz="800" dirty="0"/>
          </a:p>
        </p:txBody>
      </p:sp>
      <p:sp>
        <p:nvSpPr>
          <p:cNvPr id="12" name="Shape 9"/>
          <p:cNvSpPr/>
          <p:nvPr/>
        </p:nvSpPr>
        <p:spPr>
          <a:xfrm>
            <a:off x="676656" y="2112264"/>
            <a:ext cx="1719072" cy="3621024"/>
          </a:xfrm>
          <a:prstGeom prst="roundRect">
            <a:avLst>
              <a:gd name="adj" fmla="val 3191"/>
            </a:avLst>
          </a:prstGeom>
          <a:solidFill>
            <a:srgbClr val="FFFFFF"/>
          </a:solidFill>
          <a:ln w="10160">
            <a:solidFill>
              <a:srgbClr val="DFE2DB"/>
            </a:solidFill>
            <a:prstDash val="solid"/>
          </a:ln>
          <a:effectLst>
            <a:outerShdw sx="100000" sy="100000" kx="0" ky="0" algn="bl" rotWithShape="0" blurRad="12700" dist="50800" dir="2700000">
              <a:srgbClr val="000000">
                <a:alpha val="12000"/>
              </a:srgbClr>
            </a:outerShdw>
          </a:effectLst>
        </p:spPr>
      </p:sp>
      <p:pic>
        <p:nvPicPr>
          <p:cNvPr id="13" name="Image 0" descr="/Users/namanjain/super-money-affordable-commerce/prototype/test-artifacts/mobile-home.png">    </p:cNvPr>
          <p:cNvPicPr>
            <a:picLocks noChangeAspect="1"/>
          </p:cNvPicPr>
          <p:nvPr/>
        </p:nvPicPr>
        <p:blipFill>
          <a:blip r:embed="rId1"/>
          <a:srcRect l="0" r="0" t="0" b="0"/>
          <a:stretch/>
        </p:blipFill>
        <p:spPr>
          <a:xfrm>
            <a:off x="713232" y="2148840"/>
            <a:ext cx="1645920" cy="3547872"/>
          </a:xfrm>
          <a:prstGeom prst="rect">
            <a:avLst/>
          </a:prstGeom>
        </p:spPr>
      </p:pic>
      <p:sp>
        <p:nvSpPr>
          <p:cNvPr id="14" name="Shape 10"/>
          <p:cNvSpPr/>
          <p:nvPr/>
        </p:nvSpPr>
        <p:spPr>
          <a:xfrm>
            <a:off x="2752344" y="2112264"/>
            <a:ext cx="1719072" cy="3621024"/>
          </a:xfrm>
          <a:prstGeom prst="roundRect">
            <a:avLst>
              <a:gd name="adj" fmla="val 3191"/>
            </a:avLst>
          </a:prstGeom>
          <a:solidFill>
            <a:srgbClr val="FFFFFF"/>
          </a:solidFill>
          <a:ln w="10160">
            <a:solidFill>
              <a:srgbClr val="DFE2DB"/>
            </a:solidFill>
            <a:prstDash val="solid"/>
          </a:ln>
          <a:effectLst>
            <a:outerShdw sx="100000" sy="100000" kx="0" ky="0" algn="bl" rotWithShape="0" blurRad="12700" dist="50800" dir="2700000">
              <a:srgbClr val="000000">
                <a:alpha val="12000"/>
              </a:srgbClr>
            </a:outerShdw>
          </a:effectLst>
        </p:spPr>
      </p:sp>
      <p:pic>
        <p:nvPicPr>
          <p:cNvPr id="15" name="Image 1" descr="/Users/namanjain/super-money-affordable-commerce/prototype/test-artifacts/mobile-product.png">    </p:cNvPr>
          <p:cNvPicPr>
            <a:picLocks noChangeAspect="1"/>
          </p:cNvPicPr>
          <p:nvPr/>
        </p:nvPicPr>
        <p:blipFill>
          <a:blip r:embed="rId2"/>
          <a:srcRect l="0" r="0" t="0" b="0"/>
          <a:stretch/>
        </p:blipFill>
        <p:spPr>
          <a:xfrm>
            <a:off x="2788920" y="2148840"/>
            <a:ext cx="1645920" cy="3547872"/>
          </a:xfrm>
          <a:prstGeom prst="rect">
            <a:avLst/>
          </a:prstGeom>
        </p:spPr>
      </p:pic>
      <p:sp>
        <p:nvSpPr>
          <p:cNvPr id="16" name="Shape 11"/>
          <p:cNvSpPr/>
          <p:nvPr/>
        </p:nvSpPr>
        <p:spPr>
          <a:xfrm>
            <a:off x="4828032" y="2112264"/>
            <a:ext cx="1719072" cy="3621024"/>
          </a:xfrm>
          <a:prstGeom prst="roundRect">
            <a:avLst>
              <a:gd name="adj" fmla="val 3191"/>
            </a:avLst>
          </a:prstGeom>
          <a:solidFill>
            <a:srgbClr val="FFFFFF"/>
          </a:solidFill>
          <a:ln w="10160">
            <a:solidFill>
              <a:srgbClr val="DFE2DB"/>
            </a:solidFill>
            <a:prstDash val="solid"/>
          </a:ln>
          <a:effectLst>
            <a:outerShdw sx="100000" sy="100000" kx="0" ky="0" algn="bl" rotWithShape="0" blurRad="12700" dist="50800" dir="2700000">
              <a:srgbClr val="000000">
                <a:alpha val="12000"/>
              </a:srgbClr>
            </a:outerShdw>
          </a:effectLst>
        </p:spPr>
      </p:sp>
      <p:pic>
        <p:nvPicPr>
          <p:cNvPr id="17" name="Image 2" descr="/Users/namanjain/super-money-affordable-commerce/prototype/test-artifacts/mobile-bag-bundle.png">    </p:cNvPr>
          <p:cNvPicPr>
            <a:picLocks noChangeAspect="1"/>
          </p:cNvPicPr>
          <p:nvPr/>
        </p:nvPicPr>
        <p:blipFill>
          <a:blip r:embed="rId3"/>
          <a:srcRect l="0" r="0" t="0" b="0"/>
          <a:stretch/>
        </p:blipFill>
        <p:spPr>
          <a:xfrm>
            <a:off x="4864608" y="2148840"/>
            <a:ext cx="1645920" cy="3547872"/>
          </a:xfrm>
          <a:prstGeom prst="rect">
            <a:avLst/>
          </a:prstGeom>
        </p:spPr>
      </p:pic>
      <p:sp>
        <p:nvSpPr>
          <p:cNvPr id="18" name="Shape 12"/>
          <p:cNvSpPr/>
          <p:nvPr/>
        </p:nvSpPr>
        <p:spPr>
          <a:xfrm>
            <a:off x="6903720" y="2112264"/>
            <a:ext cx="1719072" cy="3621024"/>
          </a:xfrm>
          <a:prstGeom prst="roundRect">
            <a:avLst>
              <a:gd name="adj" fmla="val 3191"/>
            </a:avLst>
          </a:prstGeom>
          <a:solidFill>
            <a:srgbClr val="FFFFFF"/>
          </a:solidFill>
          <a:ln w="10160">
            <a:solidFill>
              <a:srgbClr val="DFE2DB"/>
            </a:solidFill>
            <a:prstDash val="solid"/>
          </a:ln>
          <a:effectLst>
            <a:outerShdw sx="100000" sy="100000" kx="0" ky="0" algn="bl" rotWithShape="0" blurRad="12700" dist="50800" dir="2700000">
              <a:srgbClr val="000000">
                <a:alpha val="12000"/>
              </a:srgbClr>
            </a:outerShdw>
          </a:effectLst>
        </p:spPr>
      </p:sp>
      <p:pic>
        <p:nvPicPr>
          <p:cNvPr id="19" name="Image 3" descr="/Users/namanjain/super-money-affordable-commerce/prototype/test-artifacts/credit-health-dashboard.png">    </p:cNvPr>
          <p:cNvPicPr>
            <a:picLocks noChangeAspect="1"/>
          </p:cNvPicPr>
          <p:nvPr/>
        </p:nvPicPr>
        <p:blipFill>
          <a:blip r:embed="rId4"/>
          <a:srcRect l="0" r="0" t="0" b="0"/>
          <a:stretch/>
        </p:blipFill>
        <p:spPr>
          <a:xfrm>
            <a:off x="6940296" y="2148840"/>
            <a:ext cx="1645920" cy="3547872"/>
          </a:xfrm>
          <a:prstGeom prst="rect">
            <a:avLst/>
          </a:prstGeom>
        </p:spPr>
      </p:pic>
      <p:sp>
        <p:nvSpPr>
          <p:cNvPr id="20" name="Shape 13"/>
          <p:cNvSpPr/>
          <p:nvPr/>
        </p:nvSpPr>
        <p:spPr>
          <a:xfrm>
            <a:off x="731520" y="5870448"/>
            <a:ext cx="237744" cy="237744"/>
          </a:xfrm>
          <a:prstGeom prst="ellipse">
            <a:avLst/>
          </a:prstGeom>
          <a:solidFill>
            <a:srgbClr val="C9F044"/>
          </a:solidFill>
          <a:ln w="12700">
            <a:solidFill>
              <a:srgbClr val="668700"/>
            </a:solidFill>
            <a:prstDash val="solid"/>
          </a:ln>
        </p:spPr>
      </p:sp>
      <p:sp>
        <p:nvSpPr>
          <p:cNvPr id="21" name="Text 14"/>
          <p:cNvSpPr/>
          <p:nvPr/>
        </p:nvSpPr>
        <p:spPr>
          <a:xfrm>
            <a:off x="731520" y="5916168"/>
            <a:ext cx="237744" cy="109728"/>
          </a:xfrm>
          <a:prstGeom prst="rect">
            <a:avLst/>
          </a:prstGeom>
          <a:noFill/>
          <a:ln/>
        </p:spPr>
        <p:txBody>
          <a:bodyPr wrap="square" lIns="0" tIns="0" rIns="0" bIns="0" rtlCol="0" anchor="ctr"/>
          <a:lstStyle/>
          <a:p>
            <a:pPr algn="ctr" indent="0" marL="0">
              <a:buNone/>
            </a:pPr>
            <a:r>
              <a:rPr lang="en-US" sz="750" b="1" dirty="0">
                <a:solidFill>
                  <a:srgbClr val="000000"/>
                </a:solidFill>
              </a:rPr>
              <a:t>1</a:t>
            </a:r>
            <a:endParaRPr lang="en-US" sz="750" dirty="0"/>
          </a:p>
        </p:txBody>
      </p:sp>
      <p:sp>
        <p:nvSpPr>
          <p:cNvPr id="22" name="Text 15"/>
          <p:cNvSpPr/>
          <p:nvPr/>
        </p:nvSpPr>
        <p:spPr>
          <a:xfrm>
            <a:off x="1051560" y="5843016"/>
            <a:ext cx="1216152" cy="146304"/>
          </a:xfrm>
          <a:prstGeom prst="rect">
            <a:avLst/>
          </a:prstGeom>
          <a:noFill/>
          <a:ln/>
        </p:spPr>
        <p:txBody>
          <a:bodyPr wrap="square" lIns="0" tIns="0" rIns="0" bIns="0" rtlCol="0" anchor="ctr"/>
          <a:lstStyle/>
          <a:p>
            <a:pPr indent="0" marL="0">
              <a:buNone/>
            </a:pPr>
            <a:r>
              <a:rPr lang="en-US" sz="860" b="1" dirty="0">
                <a:solidFill>
                  <a:srgbClr val="000000"/>
                </a:solidFill>
              </a:rPr>
              <a:t>Splitstore</a:t>
            </a:r>
            <a:endParaRPr lang="en-US" sz="860" dirty="0"/>
          </a:p>
        </p:txBody>
      </p:sp>
      <p:sp>
        <p:nvSpPr>
          <p:cNvPr id="23" name="Text 16"/>
          <p:cNvSpPr/>
          <p:nvPr/>
        </p:nvSpPr>
        <p:spPr>
          <a:xfrm>
            <a:off x="1051560" y="6025896"/>
            <a:ext cx="1261872" cy="128016"/>
          </a:xfrm>
          <a:prstGeom prst="rect">
            <a:avLst/>
          </a:prstGeom>
          <a:noFill/>
          <a:ln/>
        </p:spPr>
        <p:txBody>
          <a:bodyPr wrap="square" lIns="0" tIns="0" rIns="0" bIns="0" rtlCol="0" anchor="ctr">
            <a:normAutofit/>
          </a:bodyPr>
          <a:lstStyle/>
          <a:p>
            <a:pPr indent="0" marL="0">
              <a:buNone/>
            </a:pPr>
            <a:r>
              <a:rPr lang="en-US" sz="680" dirty="0">
                <a:solidFill>
                  <a:srgbClr val="666C64"/>
                </a:solidFill>
              </a:rPr>
              <a:t>Due-today discovery</a:t>
            </a:r>
            <a:endParaRPr lang="en-US" sz="680" dirty="0"/>
          </a:p>
        </p:txBody>
      </p:sp>
      <p:sp>
        <p:nvSpPr>
          <p:cNvPr id="24" name="Shape 17"/>
          <p:cNvSpPr/>
          <p:nvPr/>
        </p:nvSpPr>
        <p:spPr>
          <a:xfrm>
            <a:off x="2807208" y="5870448"/>
            <a:ext cx="237744" cy="237744"/>
          </a:xfrm>
          <a:prstGeom prst="ellipse">
            <a:avLst/>
          </a:prstGeom>
          <a:solidFill>
            <a:srgbClr val="C9F044"/>
          </a:solidFill>
          <a:ln w="12700">
            <a:solidFill>
              <a:srgbClr val="668700"/>
            </a:solidFill>
            <a:prstDash val="solid"/>
          </a:ln>
        </p:spPr>
      </p:sp>
      <p:sp>
        <p:nvSpPr>
          <p:cNvPr id="25" name="Text 18"/>
          <p:cNvSpPr/>
          <p:nvPr/>
        </p:nvSpPr>
        <p:spPr>
          <a:xfrm>
            <a:off x="2807208" y="5916168"/>
            <a:ext cx="237744" cy="109728"/>
          </a:xfrm>
          <a:prstGeom prst="rect">
            <a:avLst/>
          </a:prstGeom>
          <a:noFill/>
          <a:ln/>
        </p:spPr>
        <p:txBody>
          <a:bodyPr wrap="square" lIns="0" tIns="0" rIns="0" bIns="0" rtlCol="0" anchor="ctr"/>
          <a:lstStyle/>
          <a:p>
            <a:pPr algn="ctr" indent="0" marL="0">
              <a:buNone/>
            </a:pPr>
            <a:r>
              <a:rPr lang="en-US" sz="750" b="1" dirty="0">
                <a:solidFill>
                  <a:srgbClr val="000000"/>
                </a:solidFill>
              </a:rPr>
              <a:t>2</a:t>
            </a:r>
            <a:endParaRPr lang="en-US" sz="750" dirty="0"/>
          </a:p>
        </p:txBody>
      </p:sp>
      <p:sp>
        <p:nvSpPr>
          <p:cNvPr id="26" name="Text 19"/>
          <p:cNvSpPr/>
          <p:nvPr/>
        </p:nvSpPr>
        <p:spPr>
          <a:xfrm>
            <a:off x="3127248" y="5843016"/>
            <a:ext cx="1216152" cy="146304"/>
          </a:xfrm>
          <a:prstGeom prst="rect">
            <a:avLst/>
          </a:prstGeom>
          <a:noFill/>
          <a:ln/>
        </p:spPr>
        <p:txBody>
          <a:bodyPr wrap="square" lIns="0" tIns="0" rIns="0" bIns="0" rtlCol="0" anchor="ctr"/>
          <a:lstStyle/>
          <a:p>
            <a:pPr indent="0" marL="0">
              <a:buNone/>
            </a:pPr>
            <a:r>
              <a:rPr lang="en-US" sz="860" b="1" dirty="0">
                <a:solidFill>
                  <a:srgbClr val="000000"/>
                </a:solidFill>
              </a:rPr>
              <a:t>PDP</a:t>
            </a:r>
            <a:endParaRPr lang="en-US" sz="860" dirty="0"/>
          </a:p>
        </p:txBody>
      </p:sp>
      <p:sp>
        <p:nvSpPr>
          <p:cNvPr id="27" name="Text 20"/>
          <p:cNvSpPr/>
          <p:nvPr/>
        </p:nvSpPr>
        <p:spPr>
          <a:xfrm>
            <a:off x="3127248" y="6025896"/>
            <a:ext cx="1261872" cy="128016"/>
          </a:xfrm>
          <a:prstGeom prst="rect">
            <a:avLst/>
          </a:prstGeom>
          <a:noFill/>
          <a:ln/>
        </p:spPr>
        <p:txBody>
          <a:bodyPr wrap="square" lIns="0" tIns="0" rIns="0" bIns="0" rtlCol="0" anchor="ctr">
            <a:normAutofit/>
          </a:bodyPr>
          <a:lstStyle/>
          <a:p>
            <a:pPr indent="0" marL="0">
              <a:buNone/>
            </a:pPr>
            <a:r>
              <a:rPr lang="en-US" sz="680" dirty="0">
                <a:solidFill>
                  <a:srgbClr val="666C64"/>
                </a:solidFill>
              </a:rPr>
              <a:t>Approved plans before cart</a:t>
            </a:r>
            <a:endParaRPr lang="en-US" sz="680" dirty="0"/>
          </a:p>
        </p:txBody>
      </p:sp>
      <p:sp>
        <p:nvSpPr>
          <p:cNvPr id="28" name="Shape 21"/>
          <p:cNvSpPr/>
          <p:nvPr/>
        </p:nvSpPr>
        <p:spPr>
          <a:xfrm>
            <a:off x="4882896" y="5870448"/>
            <a:ext cx="237744" cy="237744"/>
          </a:xfrm>
          <a:prstGeom prst="ellipse">
            <a:avLst/>
          </a:prstGeom>
          <a:solidFill>
            <a:srgbClr val="C9F044"/>
          </a:solidFill>
          <a:ln w="12700">
            <a:solidFill>
              <a:srgbClr val="668700"/>
            </a:solidFill>
            <a:prstDash val="solid"/>
          </a:ln>
        </p:spPr>
      </p:sp>
      <p:sp>
        <p:nvSpPr>
          <p:cNvPr id="29" name="Text 22"/>
          <p:cNvSpPr/>
          <p:nvPr/>
        </p:nvSpPr>
        <p:spPr>
          <a:xfrm>
            <a:off x="4882896" y="5916168"/>
            <a:ext cx="237744" cy="109728"/>
          </a:xfrm>
          <a:prstGeom prst="rect">
            <a:avLst/>
          </a:prstGeom>
          <a:noFill/>
          <a:ln/>
        </p:spPr>
        <p:txBody>
          <a:bodyPr wrap="square" lIns="0" tIns="0" rIns="0" bIns="0" rtlCol="0" anchor="ctr"/>
          <a:lstStyle/>
          <a:p>
            <a:pPr algn="ctr" indent="0" marL="0">
              <a:buNone/>
            </a:pPr>
            <a:r>
              <a:rPr lang="en-US" sz="750" b="1" dirty="0">
                <a:solidFill>
                  <a:srgbClr val="000000"/>
                </a:solidFill>
              </a:rPr>
              <a:t>3</a:t>
            </a:r>
            <a:endParaRPr lang="en-US" sz="750" dirty="0"/>
          </a:p>
        </p:txBody>
      </p:sp>
      <p:sp>
        <p:nvSpPr>
          <p:cNvPr id="30" name="Text 23"/>
          <p:cNvSpPr/>
          <p:nvPr/>
        </p:nvSpPr>
        <p:spPr>
          <a:xfrm>
            <a:off x="5202936" y="5843016"/>
            <a:ext cx="1216152" cy="146304"/>
          </a:xfrm>
          <a:prstGeom prst="rect">
            <a:avLst/>
          </a:prstGeom>
          <a:noFill/>
          <a:ln/>
        </p:spPr>
        <p:txBody>
          <a:bodyPr wrap="square" lIns="0" tIns="0" rIns="0" bIns="0" rtlCol="0" anchor="ctr"/>
          <a:lstStyle/>
          <a:p>
            <a:pPr indent="0" marL="0">
              <a:buNone/>
            </a:pPr>
            <a:r>
              <a:rPr lang="en-US" sz="860" b="1" dirty="0">
                <a:solidFill>
                  <a:srgbClr val="000000"/>
                </a:solidFill>
              </a:rPr>
              <a:t>Bag</a:t>
            </a:r>
            <a:endParaRPr lang="en-US" sz="860" dirty="0"/>
          </a:p>
        </p:txBody>
      </p:sp>
      <p:sp>
        <p:nvSpPr>
          <p:cNvPr id="31" name="Text 24"/>
          <p:cNvSpPr/>
          <p:nvPr/>
        </p:nvSpPr>
        <p:spPr>
          <a:xfrm>
            <a:off x="5202936" y="6025896"/>
            <a:ext cx="1261872" cy="128016"/>
          </a:xfrm>
          <a:prstGeom prst="rect">
            <a:avLst/>
          </a:prstGeom>
          <a:noFill/>
          <a:ln/>
        </p:spPr>
        <p:txBody>
          <a:bodyPr wrap="square" lIns="0" tIns="0" rIns="0" bIns="0" rtlCol="0" anchor="ctr">
            <a:normAutofit/>
          </a:bodyPr>
          <a:lstStyle/>
          <a:p>
            <a:pPr indent="0" marL="0">
              <a:buNone/>
            </a:pPr>
            <a:r>
              <a:rPr lang="en-US" sz="680" dirty="0">
                <a:solidFill>
                  <a:srgbClr val="666C64"/>
                </a:solidFill>
              </a:rPr>
              <a:t>AOV within remaining limit</a:t>
            </a:r>
            <a:endParaRPr lang="en-US" sz="680" dirty="0"/>
          </a:p>
        </p:txBody>
      </p:sp>
      <p:sp>
        <p:nvSpPr>
          <p:cNvPr id="32" name="Shape 25"/>
          <p:cNvSpPr/>
          <p:nvPr/>
        </p:nvSpPr>
        <p:spPr>
          <a:xfrm>
            <a:off x="6958584" y="5870448"/>
            <a:ext cx="237744" cy="237744"/>
          </a:xfrm>
          <a:prstGeom prst="ellipse">
            <a:avLst/>
          </a:prstGeom>
          <a:solidFill>
            <a:srgbClr val="C9F044"/>
          </a:solidFill>
          <a:ln w="12700">
            <a:solidFill>
              <a:srgbClr val="668700"/>
            </a:solidFill>
            <a:prstDash val="solid"/>
          </a:ln>
        </p:spPr>
      </p:sp>
      <p:sp>
        <p:nvSpPr>
          <p:cNvPr id="33" name="Text 26"/>
          <p:cNvSpPr/>
          <p:nvPr/>
        </p:nvSpPr>
        <p:spPr>
          <a:xfrm>
            <a:off x="6958584" y="5916168"/>
            <a:ext cx="237744" cy="109728"/>
          </a:xfrm>
          <a:prstGeom prst="rect">
            <a:avLst/>
          </a:prstGeom>
          <a:noFill/>
          <a:ln/>
        </p:spPr>
        <p:txBody>
          <a:bodyPr wrap="square" lIns="0" tIns="0" rIns="0" bIns="0" rtlCol="0" anchor="ctr"/>
          <a:lstStyle/>
          <a:p>
            <a:pPr algn="ctr" indent="0" marL="0">
              <a:buNone/>
            </a:pPr>
            <a:r>
              <a:rPr lang="en-US" sz="750" b="1" dirty="0">
                <a:solidFill>
                  <a:srgbClr val="000000"/>
                </a:solidFill>
              </a:rPr>
              <a:t>4</a:t>
            </a:r>
            <a:endParaRPr lang="en-US" sz="750" dirty="0"/>
          </a:p>
        </p:txBody>
      </p:sp>
      <p:sp>
        <p:nvSpPr>
          <p:cNvPr id="34" name="Text 27"/>
          <p:cNvSpPr/>
          <p:nvPr/>
        </p:nvSpPr>
        <p:spPr>
          <a:xfrm>
            <a:off x="7278624" y="5843016"/>
            <a:ext cx="1216152" cy="146304"/>
          </a:xfrm>
          <a:prstGeom prst="rect">
            <a:avLst/>
          </a:prstGeom>
          <a:noFill/>
          <a:ln/>
        </p:spPr>
        <p:txBody>
          <a:bodyPr wrap="square" lIns="0" tIns="0" rIns="0" bIns="0" rtlCol="0" anchor="ctr"/>
          <a:lstStyle/>
          <a:p>
            <a:pPr indent="0" marL="0">
              <a:buNone/>
            </a:pPr>
            <a:r>
              <a:rPr lang="en-US" sz="860" b="1" dirty="0">
                <a:solidFill>
                  <a:srgbClr val="000000"/>
                </a:solidFill>
              </a:rPr>
              <a:t>Credit Health</a:t>
            </a:r>
            <a:endParaRPr lang="en-US" sz="860" dirty="0"/>
          </a:p>
        </p:txBody>
      </p:sp>
      <p:sp>
        <p:nvSpPr>
          <p:cNvPr id="35" name="Text 28"/>
          <p:cNvSpPr/>
          <p:nvPr/>
        </p:nvSpPr>
        <p:spPr>
          <a:xfrm>
            <a:off x="7278624" y="6025896"/>
            <a:ext cx="1261872" cy="128016"/>
          </a:xfrm>
          <a:prstGeom prst="rect">
            <a:avLst/>
          </a:prstGeom>
          <a:noFill/>
          <a:ln/>
        </p:spPr>
        <p:txBody>
          <a:bodyPr wrap="square" lIns="0" tIns="0" rIns="0" bIns="0" rtlCol="0" anchor="ctr">
            <a:normAutofit/>
          </a:bodyPr>
          <a:lstStyle/>
          <a:p>
            <a:pPr indent="0" marL="0">
              <a:buNone/>
            </a:pPr>
            <a:r>
              <a:rPr lang="en-US" sz="680" dirty="0">
                <a:solidFill>
                  <a:srgbClr val="666C64"/>
                </a:solidFill>
              </a:rPr>
              <a:t>Trust, action, correction</a:t>
            </a:r>
            <a:endParaRPr lang="en-US" sz="680" dirty="0"/>
          </a:p>
        </p:txBody>
      </p:sp>
      <p:sp>
        <p:nvSpPr>
          <p:cNvPr id="36" name="Shape 29"/>
          <p:cNvSpPr/>
          <p:nvPr/>
        </p:nvSpPr>
        <p:spPr>
          <a:xfrm>
            <a:off x="9034272" y="2148840"/>
            <a:ext cx="2578608" cy="3547872"/>
          </a:xfrm>
          <a:prstGeom prst="roundRect">
            <a:avLst>
              <a:gd name="adj" fmla="val 2128"/>
            </a:avLst>
          </a:prstGeom>
          <a:solidFill>
            <a:srgbClr val="171817"/>
          </a:solidFill>
          <a:ln w="10160">
            <a:solidFill>
              <a:srgbClr val="171817"/>
            </a:solidFill>
            <a:prstDash val="solid"/>
          </a:ln>
        </p:spPr>
      </p:sp>
      <p:sp>
        <p:nvSpPr>
          <p:cNvPr id="37" name="Text 30"/>
          <p:cNvSpPr/>
          <p:nvPr/>
        </p:nvSpPr>
        <p:spPr>
          <a:xfrm>
            <a:off x="9272016" y="2441448"/>
            <a:ext cx="1920240" cy="146304"/>
          </a:xfrm>
          <a:prstGeom prst="rect">
            <a:avLst/>
          </a:prstGeom>
          <a:noFill/>
          <a:ln/>
        </p:spPr>
        <p:txBody>
          <a:bodyPr wrap="square" lIns="0" tIns="0" rIns="0" bIns="0" rtlCol="0" anchor="ctr"/>
          <a:lstStyle/>
          <a:p>
            <a:pPr indent="0" marL="0">
              <a:buNone/>
            </a:pPr>
            <a:r>
              <a:rPr lang="en-US" sz="730" b="1" spc="120" kern="0" dirty="0">
                <a:solidFill>
                  <a:srgbClr val="C9F044"/>
                </a:solidFill>
              </a:rPr>
              <a:t>DECISIONS DEMONSTRATED</a:t>
            </a:r>
            <a:endParaRPr lang="en-US" sz="730" dirty="0"/>
          </a:p>
        </p:txBody>
      </p:sp>
      <p:sp>
        <p:nvSpPr>
          <p:cNvPr id="38" name="Text 31"/>
          <p:cNvSpPr/>
          <p:nvPr/>
        </p:nvSpPr>
        <p:spPr>
          <a:xfrm>
            <a:off x="9272016" y="2816352"/>
            <a:ext cx="941832" cy="228600"/>
          </a:xfrm>
          <a:prstGeom prst="rect">
            <a:avLst/>
          </a:prstGeom>
          <a:noFill/>
          <a:ln/>
        </p:spPr>
        <p:txBody>
          <a:bodyPr wrap="square" lIns="0" tIns="0" rIns="0" bIns="0" rtlCol="0" anchor="ctr">
            <a:normAutofit/>
          </a:bodyPr>
          <a:lstStyle/>
          <a:p>
            <a:pPr indent="0" marL="0">
              <a:buNone/>
            </a:pPr>
            <a:r>
              <a:rPr lang="en-US" sz="1300" b="1" dirty="0">
                <a:solidFill>
                  <a:srgbClr val="FFFFFF"/>
                </a:solidFill>
              </a:rPr>
              <a:t>Rs. 12,000</a:t>
            </a:r>
            <a:endParaRPr lang="en-US" sz="1300" dirty="0"/>
          </a:p>
        </p:txBody>
      </p:sp>
      <p:sp>
        <p:nvSpPr>
          <p:cNvPr id="39" name="Text 32"/>
          <p:cNvSpPr/>
          <p:nvPr/>
        </p:nvSpPr>
        <p:spPr>
          <a:xfrm>
            <a:off x="10259568" y="2834640"/>
            <a:ext cx="1069848" cy="201168"/>
          </a:xfrm>
          <a:prstGeom prst="rect">
            <a:avLst/>
          </a:prstGeom>
          <a:noFill/>
          <a:ln/>
        </p:spPr>
        <p:txBody>
          <a:bodyPr wrap="square" lIns="0" tIns="0" rIns="0" bIns="0" rtlCol="0" anchor="ctr">
            <a:normAutofit/>
          </a:bodyPr>
          <a:lstStyle/>
          <a:p>
            <a:pPr indent="0" marL="0">
              <a:buNone/>
            </a:pPr>
            <a:r>
              <a:rPr lang="en-US" sz="750" dirty="0">
                <a:solidFill>
                  <a:srgbClr val="BFC5BD"/>
                </a:solidFill>
              </a:rPr>
              <a:t>Available limit visible</a:t>
            </a:r>
            <a:endParaRPr lang="en-US" sz="750" dirty="0"/>
          </a:p>
        </p:txBody>
      </p:sp>
      <p:sp>
        <p:nvSpPr>
          <p:cNvPr id="40" name="Shape 33"/>
          <p:cNvSpPr/>
          <p:nvPr/>
        </p:nvSpPr>
        <p:spPr>
          <a:xfrm>
            <a:off x="9272016" y="3209544"/>
            <a:ext cx="2057400" cy="0"/>
          </a:xfrm>
          <a:prstGeom prst="line">
            <a:avLst/>
          </a:prstGeom>
          <a:noFill/>
          <a:ln w="8890">
            <a:solidFill>
              <a:srgbClr val="414641"/>
            </a:solidFill>
            <a:prstDash val="solid"/>
          </a:ln>
        </p:spPr>
      </p:sp>
      <p:sp>
        <p:nvSpPr>
          <p:cNvPr id="41" name="Text 34"/>
          <p:cNvSpPr/>
          <p:nvPr/>
        </p:nvSpPr>
        <p:spPr>
          <a:xfrm>
            <a:off x="9272016" y="3447288"/>
            <a:ext cx="941832" cy="228600"/>
          </a:xfrm>
          <a:prstGeom prst="rect">
            <a:avLst/>
          </a:prstGeom>
          <a:noFill/>
          <a:ln/>
        </p:spPr>
        <p:txBody>
          <a:bodyPr wrap="square" lIns="0" tIns="0" rIns="0" bIns="0" rtlCol="0" anchor="ctr">
            <a:normAutofit/>
          </a:bodyPr>
          <a:lstStyle/>
          <a:p>
            <a:pPr indent="0" marL="0">
              <a:buNone/>
            </a:pPr>
            <a:r>
              <a:rPr lang="en-US" sz="1300" b="1" dirty="0">
                <a:solidFill>
                  <a:srgbClr val="FFFFFF"/>
                </a:solidFill>
              </a:rPr>
              <a:t>Rs. 3,832</a:t>
            </a:r>
            <a:endParaRPr lang="en-US" sz="1300" dirty="0"/>
          </a:p>
        </p:txBody>
      </p:sp>
      <p:sp>
        <p:nvSpPr>
          <p:cNvPr id="42" name="Text 35"/>
          <p:cNvSpPr/>
          <p:nvPr/>
        </p:nvSpPr>
        <p:spPr>
          <a:xfrm>
            <a:off x="10259568" y="3465576"/>
            <a:ext cx="1069848" cy="201168"/>
          </a:xfrm>
          <a:prstGeom prst="rect">
            <a:avLst/>
          </a:prstGeom>
          <a:noFill/>
          <a:ln/>
        </p:spPr>
        <p:txBody>
          <a:bodyPr wrap="square" lIns="0" tIns="0" rIns="0" bIns="0" rtlCol="0" anchor="ctr">
            <a:normAutofit/>
          </a:bodyPr>
          <a:lstStyle/>
          <a:p>
            <a:pPr indent="0" marL="0">
              <a:buNone/>
            </a:pPr>
            <a:r>
              <a:rPr lang="en-US" sz="750" dirty="0">
                <a:solidFill>
                  <a:srgbClr val="BFC5BD"/>
                </a:solidFill>
              </a:rPr>
              <a:t>Bundle payment today</a:t>
            </a:r>
            <a:endParaRPr lang="en-US" sz="750" dirty="0"/>
          </a:p>
        </p:txBody>
      </p:sp>
      <p:sp>
        <p:nvSpPr>
          <p:cNvPr id="43" name="Shape 36"/>
          <p:cNvSpPr/>
          <p:nvPr/>
        </p:nvSpPr>
        <p:spPr>
          <a:xfrm>
            <a:off x="9272016" y="3840480"/>
            <a:ext cx="2057400" cy="0"/>
          </a:xfrm>
          <a:prstGeom prst="line">
            <a:avLst/>
          </a:prstGeom>
          <a:noFill/>
          <a:ln w="8890">
            <a:solidFill>
              <a:srgbClr val="414641"/>
            </a:solidFill>
            <a:prstDash val="solid"/>
          </a:ln>
        </p:spPr>
      </p:sp>
      <p:sp>
        <p:nvSpPr>
          <p:cNvPr id="44" name="Text 37"/>
          <p:cNvSpPr/>
          <p:nvPr/>
        </p:nvSpPr>
        <p:spPr>
          <a:xfrm>
            <a:off x="9272016" y="4078224"/>
            <a:ext cx="941832" cy="228600"/>
          </a:xfrm>
          <a:prstGeom prst="rect">
            <a:avLst/>
          </a:prstGeom>
          <a:noFill/>
          <a:ln/>
        </p:spPr>
        <p:txBody>
          <a:bodyPr wrap="square" lIns="0" tIns="0" rIns="0" bIns="0" rtlCol="0" anchor="ctr">
            <a:normAutofit/>
          </a:bodyPr>
          <a:lstStyle/>
          <a:p>
            <a:pPr indent="0" marL="0">
              <a:buNone/>
            </a:pPr>
            <a:r>
              <a:rPr lang="en-US" sz="1300" b="1" dirty="0">
                <a:solidFill>
                  <a:srgbClr val="FFFFFF"/>
                </a:solidFill>
              </a:rPr>
              <a:t>Rs. 504</a:t>
            </a:r>
            <a:endParaRPr lang="en-US" sz="1300" dirty="0"/>
          </a:p>
        </p:txBody>
      </p:sp>
      <p:sp>
        <p:nvSpPr>
          <p:cNvPr id="45" name="Text 38"/>
          <p:cNvSpPr/>
          <p:nvPr/>
        </p:nvSpPr>
        <p:spPr>
          <a:xfrm>
            <a:off x="10259568" y="4096512"/>
            <a:ext cx="1069848" cy="201168"/>
          </a:xfrm>
          <a:prstGeom prst="rect">
            <a:avLst/>
          </a:prstGeom>
          <a:noFill/>
          <a:ln/>
        </p:spPr>
        <p:txBody>
          <a:bodyPr wrap="square" lIns="0" tIns="0" rIns="0" bIns="0" rtlCol="0" anchor="ctr">
            <a:normAutofit/>
          </a:bodyPr>
          <a:lstStyle/>
          <a:p>
            <a:pPr indent="0" marL="0">
              <a:buNone/>
            </a:pPr>
            <a:r>
              <a:rPr lang="en-US" sz="750" dirty="0">
                <a:solidFill>
                  <a:srgbClr val="BFC5BD"/>
                </a:solidFill>
              </a:rPr>
              <a:t>Limit remains after bag</a:t>
            </a:r>
            <a:endParaRPr lang="en-US" sz="750" dirty="0"/>
          </a:p>
        </p:txBody>
      </p:sp>
      <p:sp>
        <p:nvSpPr>
          <p:cNvPr id="46" name="Shape 39"/>
          <p:cNvSpPr/>
          <p:nvPr/>
        </p:nvSpPr>
        <p:spPr>
          <a:xfrm>
            <a:off x="9272016" y="4471416"/>
            <a:ext cx="2057400" cy="0"/>
          </a:xfrm>
          <a:prstGeom prst="line">
            <a:avLst/>
          </a:prstGeom>
          <a:noFill/>
          <a:ln w="8890">
            <a:solidFill>
              <a:srgbClr val="414641"/>
            </a:solidFill>
            <a:prstDash val="solid"/>
          </a:ln>
        </p:spPr>
      </p:sp>
      <p:sp>
        <p:nvSpPr>
          <p:cNvPr id="47" name="Text 40"/>
          <p:cNvSpPr/>
          <p:nvPr/>
        </p:nvSpPr>
        <p:spPr>
          <a:xfrm>
            <a:off x="9272016" y="4709160"/>
            <a:ext cx="941832" cy="228600"/>
          </a:xfrm>
          <a:prstGeom prst="rect">
            <a:avLst/>
          </a:prstGeom>
          <a:noFill/>
          <a:ln/>
        </p:spPr>
        <p:txBody>
          <a:bodyPr wrap="square" lIns="0" tIns="0" rIns="0" bIns="0" rtlCol="0" anchor="ctr">
            <a:normAutofit/>
          </a:bodyPr>
          <a:lstStyle/>
          <a:p>
            <a:pPr indent="0" marL="0">
              <a:buNone/>
            </a:pPr>
            <a:r>
              <a:rPr lang="en-US" sz="1300" b="1" dirty="0">
                <a:solidFill>
                  <a:srgbClr val="FFFFFF"/>
                </a:solidFill>
              </a:rPr>
              <a:t>Score != offer</a:t>
            </a:r>
            <a:endParaRPr lang="en-US" sz="1300" dirty="0"/>
          </a:p>
        </p:txBody>
      </p:sp>
      <p:sp>
        <p:nvSpPr>
          <p:cNvPr id="48" name="Text 41"/>
          <p:cNvSpPr/>
          <p:nvPr/>
        </p:nvSpPr>
        <p:spPr>
          <a:xfrm>
            <a:off x="10259568" y="4727448"/>
            <a:ext cx="1069848" cy="201168"/>
          </a:xfrm>
          <a:prstGeom prst="rect">
            <a:avLst/>
          </a:prstGeom>
          <a:noFill/>
          <a:ln/>
        </p:spPr>
        <p:txBody>
          <a:bodyPr wrap="square" lIns="0" tIns="0" rIns="0" bIns="0" rtlCol="0" anchor="ctr">
            <a:normAutofit/>
          </a:bodyPr>
          <a:lstStyle/>
          <a:p>
            <a:pPr indent="0" marL="0">
              <a:buNone/>
            </a:pPr>
            <a:r>
              <a:rPr lang="en-US" sz="750" dirty="0">
                <a:solidFill>
                  <a:srgbClr val="BFC5BD"/>
                </a:solidFill>
              </a:rPr>
              <a:t>Separate purpose and policy</a:t>
            </a:r>
            <a:endParaRPr lang="en-US" sz="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3F4EF"/>
        </a:solidFill>
      </p:bgPr>
    </p:bg>
    <p:spTree>
      <p:nvGrpSpPr>
        <p:cNvPr id="1" name=""/>
        <p:cNvGrpSpPr/>
        <p:nvPr/>
      </p:nvGrpSpPr>
      <p:grpSpPr>
        <a:xfrm>
          <a:off x="0" y="0"/>
          <a:ext cx="0" cy="0"/>
          <a:chOff x="0" y="0"/>
          <a:chExt cx="0" cy="0"/>
        </a:xfrm>
      </p:grpSpPr>
      <p:sp>
        <p:nvSpPr>
          <p:cNvPr id="2" name="Shape 0"/>
          <p:cNvSpPr/>
          <p:nvPr/>
        </p:nvSpPr>
        <p:spPr>
          <a:xfrm>
            <a:off x="566928" y="310896"/>
            <a:ext cx="274320" cy="274320"/>
          </a:xfrm>
          <a:prstGeom prst="roundRect">
            <a:avLst>
              <a:gd name="adj" fmla="val 16667"/>
            </a:avLst>
          </a:prstGeom>
          <a:solidFill>
            <a:srgbClr val="C9F044"/>
          </a:solidFill>
          <a:ln w="12700">
            <a:solidFill>
              <a:srgbClr val="C9F044"/>
            </a:solidFill>
            <a:prstDash val="solid"/>
          </a:ln>
        </p:spPr>
      </p:sp>
      <p:sp>
        <p:nvSpPr>
          <p:cNvPr id="3" name="Text 1"/>
          <p:cNvSpPr/>
          <p:nvPr/>
        </p:nvSpPr>
        <p:spPr>
          <a:xfrm>
            <a:off x="566928" y="320040"/>
            <a:ext cx="274320" cy="246888"/>
          </a:xfrm>
          <a:prstGeom prst="rect">
            <a:avLst/>
          </a:prstGeom>
          <a:noFill/>
          <a:ln/>
        </p:spPr>
        <p:txBody>
          <a:bodyPr wrap="square" lIns="0" tIns="0" rIns="0" bIns="0" rtlCol="0" anchor="ctr"/>
          <a:lstStyle/>
          <a:p>
            <a:pPr algn="ctr" indent="0" marL="0">
              <a:buNone/>
            </a:pPr>
            <a:r>
              <a:rPr lang="en-US" sz="1500" b="1" dirty="0">
                <a:solidFill>
                  <a:srgbClr val="171817"/>
                </a:solidFill>
              </a:rPr>
              <a:t>s</a:t>
            </a:r>
            <a:endParaRPr lang="en-US" sz="1500" dirty="0"/>
          </a:p>
        </p:txBody>
      </p:sp>
      <p:sp>
        <p:nvSpPr>
          <p:cNvPr id="4" name="Text 2"/>
          <p:cNvSpPr/>
          <p:nvPr/>
        </p:nvSpPr>
        <p:spPr>
          <a:xfrm>
            <a:off x="932688" y="320040"/>
            <a:ext cx="1325880" cy="274320"/>
          </a:xfrm>
          <a:prstGeom prst="rect">
            <a:avLst/>
          </a:prstGeom>
          <a:noFill/>
          <a:ln/>
        </p:spPr>
        <p:txBody>
          <a:bodyPr wrap="square" lIns="0" tIns="0" rIns="0" bIns="0" rtlCol="0" anchor="ctr"/>
          <a:lstStyle/>
          <a:p>
            <a:pPr indent="0" marL="0">
              <a:buNone/>
            </a:pPr>
            <a:r>
              <a:rPr lang="en-US" sz="1300" b="1" dirty="0">
                <a:solidFill>
                  <a:srgbClr val="171817"/>
                </a:solidFill>
              </a:rPr>
              <a:t>super</a:t>
            </a:r>
            <a:pPr indent="0" marL="0">
              <a:buNone/>
            </a:pPr>
            <a:r>
              <a:rPr lang="en-US" sz="1300" b="1" dirty="0">
                <a:solidFill>
                  <a:srgbClr val="C9F044"/>
                </a:solidFill>
              </a:rPr>
              <a:t>.money</a:t>
            </a:r>
            <a:endParaRPr lang="en-US" sz="1300" dirty="0"/>
          </a:p>
        </p:txBody>
      </p:sp>
      <p:sp>
        <p:nvSpPr>
          <p:cNvPr id="5" name="Text 3"/>
          <p:cNvSpPr/>
          <p:nvPr/>
        </p:nvSpPr>
        <p:spPr>
          <a:xfrm>
            <a:off x="566928" y="813816"/>
            <a:ext cx="3017520" cy="155448"/>
          </a:xfrm>
          <a:prstGeom prst="rect">
            <a:avLst/>
          </a:prstGeom>
          <a:noFill/>
          <a:ln/>
        </p:spPr>
        <p:txBody>
          <a:bodyPr wrap="square" lIns="0" tIns="0" rIns="0" bIns="0" rtlCol="0" anchor="ctr"/>
          <a:lstStyle/>
          <a:p>
            <a:pPr indent="0" marL="0">
              <a:buNone/>
            </a:pPr>
            <a:r>
              <a:rPr lang="en-US" sz="800" b="1" spc="150" kern="0" dirty="0">
                <a:solidFill>
                  <a:srgbClr val="668700"/>
                </a:solidFill>
              </a:rPr>
              <a:t>SUPPLY + DISTRIBUTION</a:t>
            </a:r>
            <a:endParaRPr lang="en-US" sz="800" dirty="0"/>
          </a:p>
        </p:txBody>
      </p:sp>
      <p:sp>
        <p:nvSpPr>
          <p:cNvPr id="6" name="Text 4"/>
          <p:cNvSpPr/>
          <p:nvPr/>
        </p:nvSpPr>
        <p:spPr>
          <a:xfrm>
            <a:off x="566928" y="1014984"/>
            <a:ext cx="10881360" cy="502920"/>
          </a:xfrm>
          <a:prstGeom prst="rect">
            <a:avLst/>
          </a:prstGeom>
          <a:noFill/>
          <a:ln/>
        </p:spPr>
        <p:txBody>
          <a:bodyPr wrap="square" lIns="0" tIns="0" rIns="0" bIns="0" rtlCol="0" anchor="ctr">
            <a:normAutofit/>
          </a:bodyPr>
          <a:lstStyle/>
          <a:p>
            <a:pPr indent="0" marL="0">
              <a:buNone/>
            </a:pPr>
            <a:r>
              <a:rPr lang="en-US" sz="2700" b="1" dirty="0">
                <a:solidFill>
                  <a:srgbClr val="171817"/>
                </a:solidFill>
              </a:rPr>
              <a:t>One merchant OS. Two distribution channels.</a:t>
            </a:r>
            <a:endParaRPr lang="en-US" sz="2700" dirty="0"/>
          </a:p>
        </p:txBody>
      </p:sp>
      <p:sp>
        <p:nvSpPr>
          <p:cNvPr id="7" name="Text 5"/>
          <p:cNvSpPr/>
          <p:nvPr/>
        </p:nvSpPr>
        <p:spPr>
          <a:xfrm>
            <a:off x="585216" y="1581912"/>
            <a:ext cx="10607040" cy="320040"/>
          </a:xfrm>
          <a:prstGeom prst="rect">
            <a:avLst/>
          </a:prstGeom>
          <a:noFill/>
          <a:ln/>
        </p:spPr>
        <p:txBody>
          <a:bodyPr wrap="square" lIns="0" tIns="0" rIns="0" bIns="0" rtlCol="0" anchor="ctr">
            <a:normAutofit/>
          </a:bodyPr>
          <a:lstStyle/>
          <a:p>
            <a:pPr indent="0" marL="0">
              <a:buNone/>
            </a:pPr>
            <a:r>
              <a:rPr lang="en-US" sz="1100" dirty="0">
                <a:solidFill>
                  <a:srgbClr val="666C64"/>
                </a:solidFill>
              </a:rPr>
              <a:t>Splitstore proves the marketplace; merchant APIs extend the affordability engine.</a:t>
            </a:r>
            <a:endParaRPr lang="en-US" sz="1100" dirty="0"/>
          </a:p>
        </p:txBody>
      </p:sp>
      <p:sp>
        <p:nvSpPr>
          <p:cNvPr id="8" name="Shape 6"/>
          <p:cNvSpPr/>
          <p:nvPr/>
        </p:nvSpPr>
        <p:spPr>
          <a:xfrm>
            <a:off x="566928" y="6510528"/>
            <a:ext cx="11045952" cy="0"/>
          </a:xfrm>
          <a:prstGeom prst="line">
            <a:avLst/>
          </a:prstGeom>
          <a:noFill/>
          <a:ln w="8890">
            <a:solidFill>
              <a:srgbClr val="DFE2DB"/>
            </a:solidFill>
            <a:prstDash val="solid"/>
          </a:ln>
        </p:spPr>
      </p:sp>
      <p:sp>
        <p:nvSpPr>
          <p:cNvPr id="9" name="Text 7"/>
          <p:cNvSpPr/>
          <p:nvPr/>
        </p:nvSpPr>
        <p:spPr>
          <a:xfrm>
            <a:off x="566928" y="6565392"/>
            <a:ext cx="3108960" cy="146304"/>
          </a:xfrm>
          <a:prstGeom prst="rect">
            <a:avLst/>
          </a:prstGeom>
          <a:noFill/>
          <a:ln/>
        </p:spPr>
        <p:txBody>
          <a:bodyPr wrap="square" lIns="0" tIns="0" rIns="0" bIns="0" rtlCol="0" anchor="ctr"/>
          <a:lstStyle/>
          <a:p>
            <a:pPr indent="0" marL="0">
              <a:buNone/>
            </a:pPr>
            <a:r>
              <a:rPr lang="en-US" sz="720" b="1" spc="140" kern="0" dirty="0">
                <a:solidFill>
                  <a:srgbClr val="666C64"/>
                </a:solidFill>
              </a:rPr>
              <a:t>AFFORDABLE COMMERCE</a:t>
            </a:r>
            <a:endParaRPr lang="en-US" sz="720" dirty="0"/>
          </a:p>
        </p:txBody>
      </p:sp>
      <p:sp>
        <p:nvSpPr>
          <p:cNvPr id="10" name="Text 8"/>
          <p:cNvSpPr/>
          <p:nvPr/>
        </p:nvSpPr>
        <p:spPr>
          <a:xfrm>
            <a:off x="11155680" y="6556248"/>
            <a:ext cx="457200" cy="155448"/>
          </a:xfrm>
          <a:prstGeom prst="rect">
            <a:avLst/>
          </a:prstGeom>
          <a:noFill/>
          <a:ln/>
        </p:spPr>
        <p:txBody>
          <a:bodyPr wrap="square" lIns="0" tIns="0" rIns="0" bIns="0" rtlCol="0" anchor="ctr"/>
          <a:lstStyle/>
          <a:p>
            <a:pPr algn="r" indent="0" marL="0">
              <a:buNone/>
            </a:pPr>
            <a:r>
              <a:rPr lang="en-US" sz="800" b="1" dirty="0">
                <a:solidFill>
                  <a:srgbClr val="666C64"/>
                </a:solidFill>
              </a:rPr>
              <a:t>04</a:t>
            </a:r>
            <a:endParaRPr lang="en-US" sz="800" dirty="0"/>
          </a:p>
        </p:txBody>
      </p:sp>
      <p:sp>
        <p:nvSpPr>
          <p:cNvPr id="12" name="Shape 9"/>
          <p:cNvSpPr/>
          <p:nvPr/>
        </p:nvSpPr>
        <p:spPr>
          <a:xfrm>
            <a:off x="557784" y="2020824"/>
            <a:ext cx="7525512" cy="4261104"/>
          </a:xfrm>
          <a:prstGeom prst="roundRect">
            <a:avLst>
              <a:gd name="adj" fmla="val 1288"/>
            </a:avLst>
          </a:prstGeom>
          <a:solidFill>
            <a:srgbClr val="FFFFFF"/>
          </a:solidFill>
          <a:ln w="10160">
            <a:solidFill>
              <a:srgbClr val="DFE2DB"/>
            </a:solidFill>
            <a:prstDash val="solid"/>
          </a:ln>
          <a:effectLst>
            <a:outerShdw sx="100000" sy="100000" kx="0" ky="0" algn="bl" rotWithShape="0" blurRad="12700" dist="50800" dir="2700000">
              <a:srgbClr val="000000">
                <a:alpha val="12000"/>
              </a:srgbClr>
            </a:outerShdw>
          </a:effectLst>
        </p:spPr>
      </p:sp>
      <p:pic>
        <p:nvPicPr>
          <p:cNvPr id="13" name="Image 0" descr="/Users/namanjain/super-money-affordable-commerce/prototype/test-artifacts/seller-integrations.png">    </p:cNvPr>
          <p:cNvPicPr>
            <a:picLocks noChangeAspect="1"/>
          </p:cNvPicPr>
          <p:nvPr/>
        </p:nvPicPr>
        <p:blipFill>
          <a:blip r:embed="rId1"/>
          <a:srcRect l="0" r="0" t="0" b="0"/>
          <a:stretch/>
        </p:blipFill>
        <p:spPr>
          <a:xfrm>
            <a:off x="594360" y="2057400"/>
            <a:ext cx="7452360" cy="4187952"/>
          </a:xfrm>
          <a:prstGeom prst="rect">
            <a:avLst/>
          </a:prstGeom>
        </p:spPr>
      </p:pic>
      <p:sp>
        <p:nvSpPr>
          <p:cNvPr id="14" name="Shape 10"/>
          <p:cNvSpPr/>
          <p:nvPr/>
        </p:nvSpPr>
        <p:spPr>
          <a:xfrm>
            <a:off x="8339328" y="2057400"/>
            <a:ext cx="3273552" cy="1188720"/>
          </a:xfrm>
          <a:prstGeom prst="roundRect">
            <a:avLst>
              <a:gd name="adj" fmla="val 4615"/>
            </a:avLst>
          </a:prstGeom>
          <a:solidFill>
            <a:srgbClr val="EFF9CB"/>
          </a:solidFill>
          <a:ln w="10160">
            <a:solidFill>
              <a:srgbClr val="D4E790"/>
            </a:solidFill>
            <a:prstDash val="solid"/>
          </a:ln>
        </p:spPr>
      </p:sp>
      <p:sp>
        <p:nvSpPr>
          <p:cNvPr id="15" name="Text 11"/>
          <p:cNvSpPr/>
          <p:nvPr/>
        </p:nvSpPr>
        <p:spPr>
          <a:xfrm>
            <a:off x="8577072" y="2295144"/>
            <a:ext cx="1005840" cy="146304"/>
          </a:xfrm>
          <a:prstGeom prst="rect">
            <a:avLst/>
          </a:prstGeom>
          <a:noFill/>
          <a:ln/>
        </p:spPr>
        <p:txBody>
          <a:bodyPr wrap="square" lIns="0" tIns="0" rIns="0" bIns="0" rtlCol="0" anchor="ctr"/>
          <a:lstStyle/>
          <a:p>
            <a:pPr indent="0" marL="0">
              <a:buNone/>
            </a:pPr>
            <a:r>
              <a:rPr lang="en-US" sz="730" b="1" spc="120" kern="0" dirty="0">
                <a:solidFill>
                  <a:srgbClr val="668700"/>
                </a:solidFill>
              </a:rPr>
              <a:t>CHANNEL 1</a:t>
            </a:r>
            <a:endParaRPr lang="en-US" sz="730" dirty="0"/>
          </a:p>
        </p:txBody>
      </p:sp>
      <p:sp>
        <p:nvSpPr>
          <p:cNvPr id="16" name="Text 12"/>
          <p:cNvSpPr/>
          <p:nvPr/>
        </p:nvSpPr>
        <p:spPr>
          <a:xfrm>
            <a:off x="8577072" y="2587752"/>
            <a:ext cx="2286000" cy="228600"/>
          </a:xfrm>
          <a:prstGeom prst="rect">
            <a:avLst/>
          </a:prstGeom>
          <a:noFill/>
          <a:ln/>
        </p:spPr>
        <p:txBody>
          <a:bodyPr wrap="square" lIns="0" tIns="0" rIns="0" bIns="0" rtlCol="0" anchor="ctr"/>
          <a:lstStyle/>
          <a:p>
            <a:pPr indent="0" marL="0">
              <a:buNone/>
            </a:pPr>
            <a:r>
              <a:rPr lang="en-US" sz="1500" b="1" dirty="0">
                <a:solidFill>
                  <a:srgbClr val="000000"/>
                </a:solidFill>
              </a:rPr>
              <a:t>Splitstore marketplace</a:t>
            </a:r>
            <a:endParaRPr lang="en-US" sz="1500" dirty="0"/>
          </a:p>
        </p:txBody>
      </p:sp>
      <p:sp>
        <p:nvSpPr>
          <p:cNvPr id="17" name="Text 13"/>
          <p:cNvSpPr/>
          <p:nvPr/>
        </p:nvSpPr>
        <p:spPr>
          <a:xfrm>
            <a:off x="8577072" y="2907792"/>
            <a:ext cx="2468880" cy="164592"/>
          </a:xfrm>
          <a:prstGeom prst="rect">
            <a:avLst/>
          </a:prstGeom>
          <a:noFill/>
          <a:ln/>
        </p:spPr>
        <p:txBody>
          <a:bodyPr wrap="square" lIns="0" tIns="0" rIns="0" bIns="0" rtlCol="0" anchor="ctr"/>
          <a:lstStyle/>
          <a:p>
            <a:pPr indent="0" marL="0">
              <a:buNone/>
            </a:pPr>
            <a:r>
              <a:rPr lang="en-US" sz="800" dirty="0">
                <a:solidFill>
                  <a:srgbClr val="666C64"/>
                </a:solidFill>
              </a:rPr>
              <a:t>super.money owns discovery through repayment.</a:t>
            </a:r>
            <a:endParaRPr lang="en-US" sz="800" dirty="0"/>
          </a:p>
        </p:txBody>
      </p:sp>
      <p:sp>
        <p:nvSpPr>
          <p:cNvPr id="18" name="Shape 14"/>
          <p:cNvSpPr/>
          <p:nvPr/>
        </p:nvSpPr>
        <p:spPr>
          <a:xfrm>
            <a:off x="8339328" y="3456432"/>
            <a:ext cx="3273552" cy="1188720"/>
          </a:xfrm>
          <a:prstGeom prst="roundRect">
            <a:avLst>
              <a:gd name="adj" fmla="val 4615"/>
            </a:avLst>
          </a:prstGeom>
          <a:solidFill>
            <a:srgbClr val="E8EDFF"/>
          </a:solidFill>
          <a:ln w="10160">
            <a:solidFill>
              <a:srgbClr val="C4D0F5"/>
            </a:solidFill>
            <a:prstDash val="solid"/>
          </a:ln>
        </p:spPr>
      </p:sp>
      <p:sp>
        <p:nvSpPr>
          <p:cNvPr id="19" name="Text 15"/>
          <p:cNvSpPr/>
          <p:nvPr/>
        </p:nvSpPr>
        <p:spPr>
          <a:xfrm>
            <a:off x="8577072" y="3694176"/>
            <a:ext cx="1005840" cy="146304"/>
          </a:xfrm>
          <a:prstGeom prst="rect">
            <a:avLst/>
          </a:prstGeom>
          <a:noFill/>
          <a:ln/>
        </p:spPr>
        <p:txBody>
          <a:bodyPr wrap="square" lIns="0" tIns="0" rIns="0" bIns="0" rtlCol="0" anchor="ctr"/>
          <a:lstStyle/>
          <a:p>
            <a:pPr indent="0" marL="0">
              <a:buNone/>
            </a:pPr>
            <a:r>
              <a:rPr lang="en-US" sz="730" b="1" spc="120" kern="0" dirty="0">
                <a:solidFill>
                  <a:srgbClr val="3566E8"/>
                </a:solidFill>
              </a:rPr>
              <a:t>CHANNEL 2</a:t>
            </a:r>
            <a:endParaRPr lang="en-US" sz="730" dirty="0"/>
          </a:p>
        </p:txBody>
      </p:sp>
      <p:sp>
        <p:nvSpPr>
          <p:cNvPr id="20" name="Text 16"/>
          <p:cNvSpPr/>
          <p:nvPr/>
        </p:nvSpPr>
        <p:spPr>
          <a:xfrm>
            <a:off x="8577072" y="3986784"/>
            <a:ext cx="2286000" cy="228600"/>
          </a:xfrm>
          <a:prstGeom prst="rect">
            <a:avLst/>
          </a:prstGeom>
          <a:noFill/>
          <a:ln/>
        </p:spPr>
        <p:txBody>
          <a:bodyPr wrap="square" lIns="0" tIns="0" rIns="0" bIns="0" rtlCol="0" anchor="ctr"/>
          <a:lstStyle/>
          <a:p>
            <a:pPr indent="0" marL="0">
              <a:buNone/>
            </a:pPr>
            <a:r>
              <a:rPr lang="en-US" sz="1500" b="1" dirty="0">
                <a:solidFill>
                  <a:srgbClr val="000000"/>
                </a:solidFill>
              </a:rPr>
              <a:t>Merchant checkout</a:t>
            </a:r>
            <a:endParaRPr lang="en-US" sz="1500" dirty="0"/>
          </a:p>
        </p:txBody>
      </p:sp>
      <p:sp>
        <p:nvSpPr>
          <p:cNvPr id="21" name="Text 17"/>
          <p:cNvSpPr/>
          <p:nvPr/>
        </p:nvSpPr>
        <p:spPr>
          <a:xfrm>
            <a:off x="8577072" y="4306824"/>
            <a:ext cx="2468880" cy="164592"/>
          </a:xfrm>
          <a:prstGeom prst="rect">
            <a:avLst/>
          </a:prstGeom>
          <a:noFill/>
          <a:ln/>
        </p:spPr>
        <p:txBody>
          <a:bodyPr wrap="square" lIns="0" tIns="0" rIns="0" bIns="0" rtlCol="0" anchor="ctr"/>
          <a:lstStyle/>
          <a:p>
            <a:pPr indent="0" marL="0">
              <a:buNone/>
            </a:pPr>
            <a:r>
              <a:rPr lang="en-US" sz="800" dirty="0">
                <a:solidFill>
                  <a:srgbClr val="666C64"/>
                </a:solidFill>
              </a:rPr>
              <a:t>Signed session, shared eligibility, signed webhooks.</a:t>
            </a:r>
            <a:endParaRPr lang="en-US" sz="800" dirty="0"/>
          </a:p>
        </p:txBody>
      </p:sp>
      <p:sp>
        <p:nvSpPr>
          <p:cNvPr id="22" name="Shape 18"/>
          <p:cNvSpPr/>
          <p:nvPr/>
        </p:nvSpPr>
        <p:spPr>
          <a:xfrm>
            <a:off x="8339328" y="4855464"/>
            <a:ext cx="3273552" cy="1389888"/>
          </a:xfrm>
          <a:prstGeom prst="roundRect">
            <a:avLst>
              <a:gd name="adj" fmla="val 3947"/>
            </a:avLst>
          </a:prstGeom>
          <a:solidFill>
            <a:srgbClr val="FFFFFF"/>
          </a:solidFill>
          <a:ln w="10160">
            <a:solidFill>
              <a:srgbClr val="DFE2DB"/>
            </a:solidFill>
            <a:prstDash val="solid"/>
          </a:ln>
        </p:spPr>
      </p:sp>
      <p:sp>
        <p:nvSpPr>
          <p:cNvPr id="23" name="Text 19"/>
          <p:cNvSpPr/>
          <p:nvPr/>
        </p:nvSpPr>
        <p:spPr>
          <a:xfrm>
            <a:off x="8577072" y="5084064"/>
            <a:ext cx="1097280" cy="146304"/>
          </a:xfrm>
          <a:prstGeom prst="rect">
            <a:avLst/>
          </a:prstGeom>
          <a:noFill/>
          <a:ln/>
        </p:spPr>
        <p:txBody>
          <a:bodyPr wrap="square" lIns="0" tIns="0" rIns="0" bIns="0" rtlCol="0" anchor="ctr"/>
          <a:lstStyle/>
          <a:p>
            <a:pPr indent="0" marL="0">
              <a:buNone/>
            </a:pPr>
            <a:r>
              <a:rPr lang="en-US" sz="730" b="1" spc="120" kern="0" dirty="0">
                <a:solidFill>
                  <a:srgbClr val="666C64"/>
                </a:solidFill>
              </a:rPr>
              <a:t>MERCHANT VALUE</a:t>
            </a:r>
            <a:endParaRPr lang="en-US" sz="730" dirty="0"/>
          </a:p>
        </p:txBody>
      </p:sp>
      <p:sp>
        <p:nvSpPr>
          <p:cNvPr id="24" name="Text 20"/>
          <p:cNvSpPr/>
          <p:nvPr/>
        </p:nvSpPr>
        <p:spPr>
          <a:xfrm>
            <a:off x="8577072" y="5376672"/>
            <a:ext cx="2377440" cy="210312"/>
          </a:xfrm>
          <a:prstGeom prst="rect">
            <a:avLst/>
          </a:prstGeom>
          <a:noFill/>
          <a:ln/>
        </p:spPr>
        <p:txBody>
          <a:bodyPr wrap="square" lIns="0" tIns="0" rIns="0" bIns="0" rtlCol="0" anchor="ctr"/>
          <a:lstStyle/>
          <a:p>
            <a:pPr indent="0" marL="0">
              <a:buNone/>
            </a:pPr>
            <a:r>
              <a:rPr lang="en-US" sz="1300" b="1" dirty="0">
                <a:solidFill>
                  <a:srgbClr val="171817"/>
                </a:solidFill>
              </a:rPr>
              <a:t>Conversion + AOV uplift</a:t>
            </a:r>
            <a:endParaRPr lang="en-US" sz="1300" dirty="0"/>
          </a:p>
        </p:txBody>
      </p:sp>
      <p:sp>
        <p:nvSpPr>
          <p:cNvPr id="25" name="Text 21"/>
          <p:cNvSpPr/>
          <p:nvPr/>
        </p:nvSpPr>
        <p:spPr>
          <a:xfrm>
            <a:off x="8577072" y="5696712"/>
            <a:ext cx="2560320" cy="329184"/>
          </a:xfrm>
          <a:prstGeom prst="rect">
            <a:avLst/>
          </a:prstGeom>
          <a:noFill/>
          <a:ln/>
        </p:spPr>
        <p:txBody>
          <a:bodyPr wrap="square" lIns="0" tIns="0" rIns="0" bIns="0" rtlCol="0" anchor="ctr">
            <a:normAutofit/>
          </a:bodyPr>
          <a:lstStyle/>
          <a:p>
            <a:pPr indent="0" marL="0">
              <a:buNone/>
            </a:pPr>
            <a:r>
              <a:rPr lang="en-US" sz="800" dirty="0">
                <a:solidFill>
                  <a:srgbClr val="666C64"/>
                </a:solidFill>
              </a:rPr>
              <a:t>Measured incrementality  |  Predictable settlement</a:t>
            </a:r>
            <a:endParaRPr lang="en-US" sz="800" dirty="0"/>
          </a:p>
          <a:p>
            <a:pPr indent="0" marL="0">
              <a:buNone/>
            </a:pPr>
            <a:r>
              <a:rPr lang="en-US" sz="800" dirty="0">
                <a:solidFill>
                  <a:srgbClr val="666C64"/>
                </a:solidFill>
              </a:rPr>
              <a:t>One integration  |  No lender workflow</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3F4EF"/>
        </a:solidFill>
      </p:bgPr>
    </p:bg>
    <p:spTree>
      <p:nvGrpSpPr>
        <p:cNvPr id="1" name=""/>
        <p:cNvGrpSpPr/>
        <p:nvPr/>
      </p:nvGrpSpPr>
      <p:grpSpPr>
        <a:xfrm>
          <a:off x="0" y="0"/>
          <a:ext cx="0" cy="0"/>
          <a:chOff x="0" y="0"/>
          <a:chExt cx="0" cy="0"/>
        </a:xfrm>
      </p:grpSpPr>
      <p:sp>
        <p:nvSpPr>
          <p:cNvPr id="2" name="Shape 0"/>
          <p:cNvSpPr/>
          <p:nvPr/>
        </p:nvSpPr>
        <p:spPr>
          <a:xfrm>
            <a:off x="566928" y="310896"/>
            <a:ext cx="274320" cy="274320"/>
          </a:xfrm>
          <a:prstGeom prst="roundRect">
            <a:avLst>
              <a:gd name="adj" fmla="val 16667"/>
            </a:avLst>
          </a:prstGeom>
          <a:solidFill>
            <a:srgbClr val="C9F044"/>
          </a:solidFill>
          <a:ln w="12700">
            <a:solidFill>
              <a:srgbClr val="C9F044"/>
            </a:solidFill>
            <a:prstDash val="solid"/>
          </a:ln>
        </p:spPr>
      </p:sp>
      <p:sp>
        <p:nvSpPr>
          <p:cNvPr id="3" name="Text 1"/>
          <p:cNvSpPr/>
          <p:nvPr/>
        </p:nvSpPr>
        <p:spPr>
          <a:xfrm>
            <a:off x="566928" y="320040"/>
            <a:ext cx="274320" cy="246888"/>
          </a:xfrm>
          <a:prstGeom prst="rect">
            <a:avLst/>
          </a:prstGeom>
          <a:noFill/>
          <a:ln/>
        </p:spPr>
        <p:txBody>
          <a:bodyPr wrap="square" lIns="0" tIns="0" rIns="0" bIns="0" rtlCol="0" anchor="ctr"/>
          <a:lstStyle/>
          <a:p>
            <a:pPr algn="ctr" indent="0" marL="0">
              <a:buNone/>
            </a:pPr>
            <a:r>
              <a:rPr lang="en-US" sz="1500" b="1" dirty="0">
                <a:solidFill>
                  <a:srgbClr val="171817"/>
                </a:solidFill>
              </a:rPr>
              <a:t>s</a:t>
            </a:r>
            <a:endParaRPr lang="en-US" sz="1500" dirty="0"/>
          </a:p>
        </p:txBody>
      </p:sp>
      <p:sp>
        <p:nvSpPr>
          <p:cNvPr id="4" name="Text 2"/>
          <p:cNvSpPr/>
          <p:nvPr/>
        </p:nvSpPr>
        <p:spPr>
          <a:xfrm>
            <a:off x="932688" y="320040"/>
            <a:ext cx="1325880" cy="274320"/>
          </a:xfrm>
          <a:prstGeom prst="rect">
            <a:avLst/>
          </a:prstGeom>
          <a:noFill/>
          <a:ln/>
        </p:spPr>
        <p:txBody>
          <a:bodyPr wrap="square" lIns="0" tIns="0" rIns="0" bIns="0" rtlCol="0" anchor="ctr"/>
          <a:lstStyle/>
          <a:p>
            <a:pPr indent="0" marL="0">
              <a:buNone/>
            </a:pPr>
            <a:r>
              <a:rPr lang="en-US" sz="1300" b="1" dirty="0">
                <a:solidFill>
                  <a:srgbClr val="171817"/>
                </a:solidFill>
              </a:rPr>
              <a:t>super</a:t>
            </a:r>
            <a:pPr indent="0" marL="0">
              <a:buNone/>
            </a:pPr>
            <a:r>
              <a:rPr lang="en-US" sz="1300" b="1" dirty="0">
                <a:solidFill>
                  <a:srgbClr val="C9F044"/>
                </a:solidFill>
              </a:rPr>
              <a:t>.money</a:t>
            </a:r>
            <a:endParaRPr lang="en-US" sz="1300" dirty="0"/>
          </a:p>
        </p:txBody>
      </p:sp>
      <p:sp>
        <p:nvSpPr>
          <p:cNvPr id="5" name="Text 3"/>
          <p:cNvSpPr/>
          <p:nvPr/>
        </p:nvSpPr>
        <p:spPr>
          <a:xfrm>
            <a:off x="566928" y="813816"/>
            <a:ext cx="3017520" cy="155448"/>
          </a:xfrm>
          <a:prstGeom prst="rect">
            <a:avLst/>
          </a:prstGeom>
          <a:noFill/>
          <a:ln/>
        </p:spPr>
        <p:txBody>
          <a:bodyPr wrap="square" lIns="0" tIns="0" rIns="0" bIns="0" rtlCol="0" anchor="ctr"/>
          <a:lstStyle/>
          <a:p>
            <a:pPr indent="0" marL="0">
              <a:buNone/>
            </a:pPr>
            <a:r>
              <a:rPr lang="en-US" sz="800" b="1" spc="150" kern="0" dirty="0">
                <a:solidFill>
                  <a:srgbClr val="668700"/>
                </a:solidFill>
              </a:rPr>
              <a:t>BUSINESS + DATA</a:t>
            </a:r>
            <a:endParaRPr lang="en-US" sz="800" dirty="0"/>
          </a:p>
        </p:txBody>
      </p:sp>
      <p:sp>
        <p:nvSpPr>
          <p:cNvPr id="6" name="Text 4"/>
          <p:cNvSpPr/>
          <p:nvPr/>
        </p:nvSpPr>
        <p:spPr>
          <a:xfrm>
            <a:off x="566928" y="1014984"/>
            <a:ext cx="10881360" cy="502920"/>
          </a:xfrm>
          <a:prstGeom prst="rect">
            <a:avLst/>
          </a:prstGeom>
          <a:noFill/>
          <a:ln/>
        </p:spPr>
        <p:txBody>
          <a:bodyPr wrap="square" lIns="0" tIns="0" rIns="0" bIns="0" rtlCol="0" anchor="ctr">
            <a:normAutofit/>
          </a:bodyPr>
          <a:lstStyle/>
          <a:p>
            <a:pPr indent="0" marL="0">
              <a:buNone/>
            </a:pPr>
            <a:r>
              <a:rPr lang="en-US" sz="2700" b="1" dirty="0">
                <a:solidFill>
                  <a:srgbClr val="171817"/>
                </a:solidFill>
              </a:rPr>
              <a:t>Repeat buyers lead. Contribution decides scale.</a:t>
            </a:r>
            <a:endParaRPr lang="en-US" sz="2700" dirty="0"/>
          </a:p>
        </p:txBody>
      </p:sp>
      <p:sp>
        <p:nvSpPr>
          <p:cNvPr id="7" name="Text 5"/>
          <p:cNvSpPr/>
          <p:nvPr/>
        </p:nvSpPr>
        <p:spPr>
          <a:xfrm>
            <a:off x="585216" y="1581912"/>
            <a:ext cx="10607040" cy="320040"/>
          </a:xfrm>
          <a:prstGeom prst="rect">
            <a:avLst/>
          </a:prstGeom>
          <a:noFill/>
          <a:ln/>
        </p:spPr>
        <p:txBody>
          <a:bodyPr wrap="square" lIns="0" tIns="0" rIns="0" bIns="0" rtlCol="0" anchor="ctr">
            <a:normAutofit/>
          </a:bodyPr>
          <a:lstStyle/>
          <a:p>
            <a:pPr indent="0" marL="0">
              <a:buNone/>
            </a:pPr>
            <a:r>
              <a:rPr lang="en-US" sz="1100" dirty="0">
                <a:solidFill>
                  <a:srgbClr val="666C64"/>
                </a:solidFill>
              </a:rPr>
              <a:t>The metric tree joins product-market-fit, merchant value, and credit quality.</a:t>
            </a:r>
            <a:endParaRPr lang="en-US" sz="1100" dirty="0"/>
          </a:p>
        </p:txBody>
      </p:sp>
      <p:sp>
        <p:nvSpPr>
          <p:cNvPr id="8" name="Shape 6"/>
          <p:cNvSpPr/>
          <p:nvPr/>
        </p:nvSpPr>
        <p:spPr>
          <a:xfrm>
            <a:off x="566928" y="6510528"/>
            <a:ext cx="11045952" cy="0"/>
          </a:xfrm>
          <a:prstGeom prst="line">
            <a:avLst/>
          </a:prstGeom>
          <a:noFill/>
          <a:ln w="8890">
            <a:solidFill>
              <a:srgbClr val="DFE2DB"/>
            </a:solidFill>
            <a:prstDash val="solid"/>
          </a:ln>
        </p:spPr>
      </p:sp>
      <p:sp>
        <p:nvSpPr>
          <p:cNvPr id="9" name="Text 7"/>
          <p:cNvSpPr/>
          <p:nvPr/>
        </p:nvSpPr>
        <p:spPr>
          <a:xfrm>
            <a:off x="566928" y="6565392"/>
            <a:ext cx="3108960" cy="146304"/>
          </a:xfrm>
          <a:prstGeom prst="rect">
            <a:avLst/>
          </a:prstGeom>
          <a:noFill/>
          <a:ln/>
        </p:spPr>
        <p:txBody>
          <a:bodyPr wrap="square" lIns="0" tIns="0" rIns="0" bIns="0" rtlCol="0" anchor="ctr"/>
          <a:lstStyle/>
          <a:p>
            <a:pPr indent="0" marL="0">
              <a:buNone/>
            </a:pPr>
            <a:r>
              <a:rPr lang="en-US" sz="720" b="1" spc="140" kern="0" dirty="0">
                <a:solidFill>
                  <a:srgbClr val="666C64"/>
                </a:solidFill>
              </a:rPr>
              <a:t>AFFORDABLE COMMERCE</a:t>
            </a:r>
            <a:endParaRPr lang="en-US" sz="720" dirty="0"/>
          </a:p>
        </p:txBody>
      </p:sp>
      <p:sp>
        <p:nvSpPr>
          <p:cNvPr id="10" name="Text 8"/>
          <p:cNvSpPr/>
          <p:nvPr/>
        </p:nvSpPr>
        <p:spPr>
          <a:xfrm>
            <a:off x="11155680" y="6556248"/>
            <a:ext cx="457200" cy="155448"/>
          </a:xfrm>
          <a:prstGeom prst="rect">
            <a:avLst/>
          </a:prstGeom>
          <a:noFill/>
          <a:ln/>
        </p:spPr>
        <p:txBody>
          <a:bodyPr wrap="square" lIns="0" tIns="0" rIns="0" bIns="0" rtlCol="0" anchor="ctr"/>
          <a:lstStyle/>
          <a:p>
            <a:pPr algn="r" indent="0" marL="0">
              <a:buNone/>
            </a:pPr>
            <a:r>
              <a:rPr lang="en-US" sz="800" b="1" dirty="0">
                <a:solidFill>
                  <a:srgbClr val="666C64"/>
                </a:solidFill>
              </a:rPr>
              <a:t>05</a:t>
            </a:r>
            <a:endParaRPr lang="en-US" sz="800" dirty="0"/>
          </a:p>
        </p:txBody>
      </p:sp>
      <p:sp>
        <p:nvSpPr>
          <p:cNvPr id="12" name="Shape 9"/>
          <p:cNvSpPr/>
          <p:nvPr/>
        </p:nvSpPr>
        <p:spPr>
          <a:xfrm>
            <a:off x="594360" y="2103120"/>
            <a:ext cx="2514600" cy="932688"/>
          </a:xfrm>
          <a:prstGeom prst="roundRect">
            <a:avLst>
              <a:gd name="adj" fmla="val 5882"/>
            </a:avLst>
          </a:prstGeom>
          <a:solidFill>
            <a:srgbClr val="FFFFFF"/>
          </a:solidFill>
          <a:ln w="10160">
            <a:solidFill>
              <a:srgbClr val="DFE2DB"/>
            </a:solidFill>
            <a:prstDash val="solid"/>
          </a:ln>
        </p:spPr>
      </p:sp>
      <p:sp>
        <p:nvSpPr>
          <p:cNvPr id="13" name="Shape 10"/>
          <p:cNvSpPr/>
          <p:nvPr/>
        </p:nvSpPr>
        <p:spPr>
          <a:xfrm>
            <a:off x="594360" y="2103120"/>
            <a:ext cx="64008" cy="932688"/>
          </a:xfrm>
          <a:prstGeom prst="rect">
            <a:avLst/>
          </a:prstGeom>
          <a:solidFill>
            <a:srgbClr val="668700"/>
          </a:solidFill>
          <a:ln w="12700">
            <a:solidFill>
              <a:srgbClr val="668700"/>
            </a:solidFill>
            <a:prstDash val="solid"/>
          </a:ln>
        </p:spPr>
      </p:sp>
      <p:sp>
        <p:nvSpPr>
          <p:cNvPr id="14" name="Text 11"/>
          <p:cNvSpPr/>
          <p:nvPr/>
        </p:nvSpPr>
        <p:spPr>
          <a:xfrm>
            <a:off x="749808" y="2221992"/>
            <a:ext cx="2286000" cy="137160"/>
          </a:xfrm>
          <a:prstGeom prst="rect">
            <a:avLst/>
          </a:prstGeom>
          <a:noFill/>
          <a:ln/>
        </p:spPr>
        <p:txBody>
          <a:bodyPr wrap="square" lIns="0" tIns="0" rIns="0" bIns="0" rtlCol="0" anchor="ctr"/>
          <a:lstStyle/>
          <a:p>
            <a:pPr indent="0" marL="0">
              <a:buNone/>
            </a:pPr>
            <a:r>
              <a:rPr lang="en-US" sz="720" b="1" spc="80" kern="0" dirty="0">
                <a:solidFill>
                  <a:srgbClr val="666C64"/>
                </a:solidFill>
              </a:rPr>
              <a:t>NORTH STAR</a:t>
            </a:r>
            <a:endParaRPr lang="en-US" sz="720" dirty="0"/>
          </a:p>
        </p:txBody>
      </p:sp>
      <p:sp>
        <p:nvSpPr>
          <p:cNvPr id="15" name="Text 12"/>
          <p:cNvSpPr/>
          <p:nvPr/>
        </p:nvSpPr>
        <p:spPr>
          <a:xfrm>
            <a:off x="749808" y="2414016"/>
            <a:ext cx="2286000" cy="274320"/>
          </a:xfrm>
          <a:prstGeom prst="rect">
            <a:avLst/>
          </a:prstGeom>
          <a:noFill/>
          <a:ln/>
        </p:spPr>
        <p:txBody>
          <a:bodyPr wrap="square" lIns="0" tIns="0" rIns="0" bIns="0" rtlCol="0" anchor="ctr">
            <a:normAutofit/>
          </a:bodyPr>
          <a:lstStyle/>
          <a:p>
            <a:pPr indent="0" marL="0">
              <a:buNone/>
            </a:pPr>
            <a:r>
              <a:rPr lang="en-US" sz="1900" b="1" dirty="0">
                <a:solidFill>
                  <a:srgbClr val="171817"/>
                </a:solidFill>
              </a:rPr>
              <a:t>Repeat buyers</a:t>
            </a:r>
            <a:endParaRPr lang="en-US" sz="1900" dirty="0"/>
          </a:p>
        </p:txBody>
      </p:sp>
      <p:sp>
        <p:nvSpPr>
          <p:cNvPr id="16" name="Text 13"/>
          <p:cNvSpPr/>
          <p:nvPr/>
        </p:nvSpPr>
        <p:spPr>
          <a:xfrm>
            <a:off x="749808" y="2770632"/>
            <a:ext cx="2286000" cy="128016"/>
          </a:xfrm>
          <a:prstGeom prst="rect">
            <a:avLst/>
          </a:prstGeom>
          <a:noFill/>
          <a:ln/>
        </p:spPr>
        <p:txBody>
          <a:bodyPr wrap="square" lIns="0" tIns="0" rIns="0" bIns="0" rtlCol="0" anchor="ctr">
            <a:normAutofit/>
          </a:bodyPr>
          <a:lstStyle/>
          <a:p>
            <a:pPr indent="0" marL="0">
              <a:buNone/>
            </a:pPr>
            <a:r>
              <a:rPr lang="en-US" sz="730" dirty="0">
                <a:solidFill>
                  <a:srgbClr val="666C64"/>
                </a:solidFill>
              </a:rPr>
              <a:t>Monthly returning commerce purchasers</a:t>
            </a:r>
            <a:endParaRPr lang="en-US" sz="730" dirty="0"/>
          </a:p>
        </p:txBody>
      </p:sp>
      <p:sp>
        <p:nvSpPr>
          <p:cNvPr id="17" name="Shape 14"/>
          <p:cNvSpPr/>
          <p:nvPr/>
        </p:nvSpPr>
        <p:spPr>
          <a:xfrm>
            <a:off x="3264408" y="2103120"/>
            <a:ext cx="2514600" cy="932688"/>
          </a:xfrm>
          <a:prstGeom prst="roundRect">
            <a:avLst>
              <a:gd name="adj" fmla="val 5882"/>
            </a:avLst>
          </a:prstGeom>
          <a:solidFill>
            <a:srgbClr val="FFFFFF"/>
          </a:solidFill>
          <a:ln w="10160">
            <a:solidFill>
              <a:srgbClr val="DFE2DB"/>
            </a:solidFill>
            <a:prstDash val="solid"/>
          </a:ln>
        </p:spPr>
      </p:sp>
      <p:sp>
        <p:nvSpPr>
          <p:cNvPr id="18" name="Shape 15"/>
          <p:cNvSpPr/>
          <p:nvPr/>
        </p:nvSpPr>
        <p:spPr>
          <a:xfrm>
            <a:off x="3264408" y="2103120"/>
            <a:ext cx="64008" cy="932688"/>
          </a:xfrm>
          <a:prstGeom prst="rect">
            <a:avLst/>
          </a:prstGeom>
          <a:solidFill>
            <a:srgbClr val="3566E8"/>
          </a:solidFill>
          <a:ln w="12700">
            <a:solidFill>
              <a:srgbClr val="3566E8"/>
            </a:solidFill>
            <a:prstDash val="solid"/>
          </a:ln>
        </p:spPr>
      </p:sp>
      <p:sp>
        <p:nvSpPr>
          <p:cNvPr id="19" name="Text 16"/>
          <p:cNvSpPr/>
          <p:nvPr/>
        </p:nvSpPr>
        <p:spPr>
          <a:xfrm>
            <a:off x="3419856" y="2221992"/>
            <a:ext cx="2286000" cy="137160"/>
          </a:xfrm>
          <a:prstGeom prst="rect">
            <a:avLst/>
          </a:prstGeom>
          <a:noFill/>
          <a:ln/>
        </p:spPr>
        <p:txBody>
          <a:bodyPr wrap="square" lIns="0" tIns="0" rIns="0" bIns="0" rtlCol="0" anchor="ctr"/>
          <a:lstStyle/>
          <a:p>
            <a:pPr indent="0" marL="0">
              <a:buNone/>
            </a:pPr>
            <a:r>
              <a:rPr lang="en-US" sz="720" b="1" spc="80" kern="0" dirty="0">
                <a:solidFill>
                  <a:srgbClr val="666C64"/>
                </a:solidFill>
              </a:rPr>
              <a:t>12-MONTH DIRECTION</a:t>
            </a:r>
            <a:endParaRPr lang="en-US" sz="720" dirty="0"/>
          </a:p>
        </p:txBody>
      </p:sp>
      <p:sp>
        <p:nvSpPr>
          <p:cNvPr id="20" name="Text 17"/>
          <p:cNvSpPr/>
          <p:nvPr/>
        </p:nvSpPr>
        <p:spPr>
          <a:xfrm>
            <a:off x="3419856" y="2414016"/>
            <a:ext cx="2286000" cy="274320"/>
          </a:xfrm>
          <a:prstGeom prst="rect">
            <a:avLst/>
          </a:prstGeom>
          <a:noFill/>
          <a:ln/>
        </p:spPr>
        <p:txBody>
          <a:bodyPr wrap="square" lIns="0" tIns="0" rIns="0" bIns="0" rtlCol="0" anchor="ctr">
            <a:normAutofit/>
          </a:bodyPr>
          <a:lstStyle/>
          <a:p>
            <a:pPr indent="0" marL="0">
              <a:buNone/>
            </a:pPr>
            <a:r>
              <a:rPr lang="en-US" sz="1900" b="1" dirty="0">
                <a:solidFill>
                  <a:srgbClr val="171817"/>
                </a:solidFill>
              </a:rPr>
              <a:t>Rs. 100 Cr</a:t>
            </a:r>
            <a:endParaRPr lang="en-US" sz="1900" dirty="0"/>
          </a:p>
        </p:txBody>
      </p:sp>
      <p:sp>
        <p:nvSpPr>
          <p:cNvPr id="21" name="Text 18"/>
          <p:cNvSpPr/>
          <p:nvPr/>
        </p:nvSpPr>
        <p:spPr>
          <a:xfrm>
            <a:off x="3419856" y="2770632"/>
            <a:ext cx="2286000" cy="128016"/>
          </a:xfrm>
          <a:prstGeom prst="rect">
            <a:avLst/>
          </a:prstGeom>
          <a:noFill/>
          <a:ln/>
        </p:spPr>
        <p:txBody>
          <a:bodyPr wrap="square" lIns="0" tIns="0" rIns="0" bIns="0" rtlCol="0" anchor="ctr">
            <a:normAutofit/>
          </a:bodyPr>
          <a:lstStyle/>
          <a:p>
            <a:pPr indent="0" marL="0">
              <a:buNone/>
            </a:pPr>
            <a:r>
              <a:rPr lang="en-US" sz="730" dirty="0">
                <a:solidFill>
                  <a:srgbClr val="666C64"/>
                </a:solidFill>
              </a:rPr>
              <a:t>Annualised GMV scenario</a:t>
            </a:r>
            <a:endParaRPr lang="en-US" sz="730" dirty="0"/>
          </a:p>
        </p:txBody>
      </p:sp>
      <p:sp>
        <p:nvSpPr>
          <p:cNvPr id="22" name="Shape 19"/>
          <p:cNvSpPr/>
          <p:nvPr/>
        </p:nvSpPr>
        <p:spPr>
          <a:xfrm>
            <a:off x="5934456" y="2103120"/>
            <a:ext cx="2514600" cy="932688"/>
          </a:xfrm>
          <a:prstGeom prst="roundRect">
            <a:avLst>
              <a:gd name="adj" fmla="val 5882"/>
            </a:avLst>
          </a:prstGeom>
          <a:solidFill>
            <a:srgbClr val="FFFFFF"/>
          </a:solidFill>
          <a:ln w="10160">
            <a:solidFill>
              <a:srgbClr val="DFE2DB"/>
            </a:solidFill>
            <a:prstDash val="solid"/>
          </a:ln>
        </p:spPr>
      </p:sp>
      <p:sp>
        <p:nvSpPr>
          <p:cNvPr id="23" name="Shape 20"/>
          <p:cNvSpPr/>
          <p:nvPr/>
        </p:nvSpPr>
        <p:spPr>
          <a:xfrm>
            <a:off x="5934456" y="2103120"/>
            <a:ext cx="64008" cy="932688"/>
          </a:xfrm>
          <a:prstGeom prst="rect">
            <a:avLst/>
          </a:prstGeom>
          <a:solidFill>
            <a:srgbClr val="F26A5D"/>
          </a:solidFill>
          <a:ln w="12700">
            <a:solidFill>
              <a:srgbClr val="F26A5D"/>
            </a:solidFill>
            <a:prstDash val="solid"/>
          </a:ln>
        </p:spPr>
      </p:sp>
      <p:sp>
        <p:nvSpPr>
          <p:cNvPr id="24" name="Text 21"/>
          <p:cNvSpPr/>
          <p:nvPr/>
        </p:nvSpPr>
        <p:spPr>
          <a:xfrm>
            <a:off x="6089904" y="2221992"/>
            <a:ext cx="2286000" cy="137160"/>
          </a:xfrm>
          <a:prstGeom prst="rect">
            <a:avLst/>
          </a:prstGeom>
          <a:noFill/>
          <a:ln/>
        </p:spPr>
        <p:txBody>
          <a:bodyPr wrap="square" lIns="0" tIns="0" rIns="0" bIns="0" rtlCol="0" anchor="ctr"/>
          <a:lstStyle/>
          <a:p>
            <a:pPr indent="0" marL="0">
              <a:buNone/>
            </a:pPr>
            <a:r>
              <a:rPr lang="en-US" sz="720" b="1" spc="80" kern="0" dirty="0">
                <a:solidFill>
                  <a:srgbClr val="666C64"/>
                </a:solidFill>
              </a:rPr>
              <a:t>AOV</a:t>
            </a:r>
            <a:endParaRPr lang="en-US" sz="720" dirty="0"/>
          </a:p>
        </p:txBody>
      </p:sp>
      <p:sp>
        <p:nvSpPr>
          <p:cNvPr id="25" name="Text 22"/>
          <p:cNvSpPr/>
          <p:nvPr/>
        </p:nvSpPr>
        <p:spPr>
          <a:xfrm>
            <a:off x="6089904" y="2414016"/>
            <a:ext cx="2286000" cy="274320"/>
          </a:xfrm>
          <a:prstGeom prst="rect">
            <a:avLst/>
          </a:prstGeom>
          <a:noFill/>
          <a:ln/>
        </p:spPr>
        <p:txBody>
          <a:bodyPr wrap="square" lIns="0" tIns="0" rIns="0" bIns="0" rtlCol="0" anchor="ctr">
            <a:normAutofit/>
          </a:bodyPr>
          <a:lstStyle/>
          <a:p>
            <a:pPr indent="0" marL="0">
              <a:buNone/>
            </a:pPr>
            <a:r>
              <a:rPr lang="en-US" sz="1900" b="1" dirty="0">
                <a:solidFill>
                  <a:srgbClr val="171817"/>
                </a:solidFill>
              </a:rPr>
              <a:t>Rs. 7,700</a:t>
            </a:r>
            <a:endParaRPr lang="en-US" sz="1900" dirty="0"/>
          </a:p>
        </p:txBody>
      </p:sp>
      <p:sp>
        <p:nvSpPr>
          <p:cNvPr id="26" name="Text 23"/>
          <p:cNvSpPr/>
          <p:nvPr/>
        </p:nvSpPr>
        <p:spPr>
          <a:xfrm>
            <a:off x="6089904" y="2770632"/>
            <a:ext cx="2286000" cy="128016"/>
          </a:xfrm>
          <a:prstGeom prst="rect">
            <a:avLst/>
          </a:prstGeom>
          <a:noFill/>
          <a:ln/>
        </p:spPr>
        <p:txBody>
          <a:bodyPr wrap="square" lIns="0" tIns="0" rIns="0" bIns="0" rtlCol="0" anchor="ctr">
            <a:normAutofit/>
          </a:bodyPr>
          <a:lstStyle/>
          <a:p>
            <a:pPr indent="0" marL="0">
              <a:buNone/>
            </a:pPr>
            <a:r>
              <a:rPr lang="en-US" sz="730" dirty="0">
                <a:solidFill>
                  <a:srgbClr val="666C64"/>
                </a:solidFill>
              </a:rPr>
              <a:t>10.8K monthly orders</a:t>
            </a:r>
            <a:endParaRPr lang="en-US" sz="730" dirty="0"/>
          </a:p>
        </p:txBody>
      </p:sp>
      <p:sp>
        <p:nvSpPr>
          <p:cNvPr id="27" name="Shape 24"/>
          <p:cNvSpPr/>
          <p:nvPr/>
        </p:nvSpPr>
        <p:spPr>
          <a:xfrm>
            <a:off x="8604504" y="2103120"/>
            <a:ext cx="2514600" cy="932688"/>
          </a:xfrm>
          <a:prstGeom prst="roundRect">
            <a:avLst>
              <a:gd name="adj" fmla="val 5882"/>
            </a:avLst>
          </a:prstGeom>
          <a:solidFill>
            <a:srgbClr val="FFFFFF"/>
          </a:solidFill>
          <a:ln w="10160">
            <a:solidFill>
              <a:srgbClr val="DFE2DB"/>
            </a:solidFill>
            <a:prstDash val="solid"/>
          </a:ln>
        </p:spPr>
      </p:sp>
      <p:sp>
        <p:nvSpPr>
          <p:cNvPr id="28" name="Shape 25"/>
          <p:cNvSpPr/>
          <p:nvPr/>
        </p:nvSpPr>
        <p:spPr>
          <a:xfrm>
            <a:off x="8604504" y="2103120"/>
            <a:ext cx="64008" cy="932688"/>
          </a:xfrm>
          <a:prstGeom prst="rect">
            <a:avLst/>
          </a:prstGeom>
          <a:solidFill>
            <a:srgbClr val="237346"/>
          </a:solidFill>
          <a:ln w="12700">
            <a:solidFill>
              <a:srgbClr val="237346"/>
            </a:solidFill>
            <a:prstDash val="solid"/>
          </a:ln>
        </p:spPr>
      </p:sp>
      <p:sp>
        <p:nvSpPr>
          <p:cNvPr id="29" name="Text 26"/>
          <p:cNvSpPr/>
          <p:nvPr/>
        </p:nvSpPr>
        <p:spPr>
          <a:xfrm>
            <a:off x="8759952" y="2221992"/>
            <a:ext cx="2286000" cy="137160"/>
          </a:xfrm>
          <a:prstGeom prst="rect">
            <a:avLst/>
          </a:prstGeom>
          <a:noFill/>
          <a:ln/>
        </p:spPr>
        <p:txBody>
          <a:bodyPr wrap="square" lIns="0" tIns="0" rIns="0" bIns="0" rtlCol="0" anchor="ctr"/>
          <a:lstStyle/>
          <a:p>
            <a:pPr indent="0" marL="0">
              <a:buNone/>
            </a:pPr>
            <a:r>
              <a:rPr lang="en-US" sz="720" b="1" spc="80" kern="0" dirty="0">
                <a:solidFill>
                  <a:srgbClr val="666C64"/>
                </a:solidFill>
              </a:rPr>
              <a:t>SCALE GATE</a:t>
            </a:r>
            <a:endParaRPr lang="en-US" sz="720" dirty="0"/>
          </a:p>
        </p:txBody>
      </p:sp>
      <p:sp>
        <p:nvSpPr>
          <p:cNvPr id="30" name="Text 27"/>
          <p:cNvSpPr/>
          <p:nvPr/>
        </p:nvSpPr>
        <p:spPr>
          <a:xfrm>
            <a:off x="8759952" y="2414016"/>
            <a:ext cx="2286000" cy="274320"/>
          </a:xfrm>
          <a:prstGeom prst="rect">
            <a:avLst/>
          </a:prstGeom>
          <a:noFill/>
          <a:ln/>
        </p:spPr>
        <p:txBody>
          <a:bodyPr wrap="square" lIns="0" tIns="0" rIns="0" bIns="0" rtlCol="0" anchor="ctr">
            <a:normAutofit/>
          </a:bodyPr>
          <a:lstStyle/>
          <a:p>
            <a:pPr indent="0" marL="0">
              <a:buNone/>
            </a:pPr>
            <a:r>
              <a:rPr lang="en-US" sz="1900" b="1" dirty="0">
                <a:solidFill>
                  <a:srgbClr val="171817"/>
                </a:solidFill>
              </a:rPr>
              <a:t>Rs. 70</a:t>
            </a:r>
            <a:endParaRPr lang="en-US" sz="1900" dirty="0"/>
          </a:p>
        </p:txBody>
      </p:sp>
      <p:sp>
        <p:nvSpPr>
          <p:cNvPr id="31" name="Text 28"/>
          <p:cNvSpPr/>
          <p:nvPr/>
        </p:nvSpPr>
        <p:spPr>
          <a:xfrm>
            <a:off x="8759952" y="2770632"/>
            <a:ext cx="2286000" cy="128016"/>
          </a:xfrm>
          <a:prstGeom prst="rect">
            <a:avLst/>
          </a:prstGeom>
          <a:noFill/>
          <a:ln/>
        </p:spPr>
        <p:txBody>
          <a:bodyPr wrap="square" lIns="0" tIns="0" rIns="0" bIns="0" rtlCol="0" anchor="ctr">
            <a:normAutofit/>
          </a:bodyPr>
          <a:lstStyle/>
          <a:p>
            <a:pPr indent="0" marL="0">
              <a:buNone/>
            </a:pPr>
            <a:r>
              <a:rPr lang="en-US" sz="730" dirty="0">
                <a:solidFill>
                  <a:srgbClr val="666C64"/>
                </a:solidFill>
              </a:rPr>
              <a:t>Contribution/order before fixed cost</a:t>
            </a:r>
            <a:endParaRPr lang="en-US" sz="730" dirty="0"/>
          </a:p>
        </p:txBody>
      </p:sp>
      <p:sp>
        <p:nvSpPr>
          <p:cNvPr id="32" name="Shape 29"/>
          <p:cNvSpPr/>
          <p:nvPr/>
        </p:nvSpPr>
        <p:spPr>
          <a:xfrm>
            <a:off x="594360" y="3273552"/>
            <a:ext cx="6629400" cy="2505456"/>
          </a:xfrm>
          <a:prstGeom prst="roundRect">
            <a:avLst>
              <a:gd name="adj" fmla="val 2190"/>
            </a:avLst>
          </a:prstGeom>
          <a:solidFill>
            <a:srgbClr val="FFFFFF"/>
          </a:solidFill>
          <a:ln w="10160">
            <a:solidFill>
              <a:srgbClr val="DFE2DB"/>
            </a:solidFill>
            <a:prstDash val="solid"/>
          </a:ln>
        </p:spPr>
      </p:sp>
      <p:sp>
        <p:nvSpPr>
          <p:cNvPr id="33" name="Text 30"/>
          <p:cNvSpPr/>
          <p:nvPr/>
        </p:nvSpPr>
        <p:spPr>
          <a:xfrm>
            <a:off x="850392" y="3529584"/>
            <a:ext cx="1828800" cy="146304"/>
          </a:xfrm>
          <a:prstGeom prst="rect">
            <a:avLst/>
          </a:prstGeom>
          <a:noFill/>
          <a:ln/>
        </p:spPr>
        <p:txBody>
          <a:bodyPr wrap="square" lIns="0" tIns="0" rIns="0" bIns="0" rtlCol="0" anchor="ctr"/>
          <a:lstStyle/>
          <a:p>
            <a:pPr indent="0" marL="0">
              <a:buNone/>
            </a:pPr>
            <a:r>
              <a:rPr lang="en-US" sz="730" b="1" spc="120" kern="0" dirty="0">
                <a:solidFill>
                  <a:srgbClr val="666C64"/>
                </a:solidFill>
              </a:rPr>
              <a:t>CANONICAL MONTHLY FUNNEL</a:t>
            </a:r>
            <a:endParaRPr lang="en-US" sz="730" dirty="0"/>
          </a:p>
        </p:txBody>
      </p:sp>
      <p:sp>
        <p:nvSpPr>
          <p:cNvPr id="34" name="Text 31"/>
          <p:cNvSpPr/>
          <p:nvPr/>
        </p:nvSpPr>
        <p:spPr>
          <a:xfrm>
            <a:off x="859536" y="3867912"/>
            <a:ext cx="676656" cy="128016"/>
          </a:xfrm>
          <a:prstGeom prst="rect">
            <a:avLst/>
          </a:prstGeom>
          <a:noFill/>
          <a:ln/>
        </p:spPr>
        <p:txBody>
          <a:bodyPr wrap="square" lIns="0" tIns="0" rIns="0" bIns="0" rtlCol="0" anchor="ctr"/>
          <a:lstStyle/>
          <a:p>
            <a:pPr indent="0" marL="0">
              <a:buNone/>
            </a:pPr>
            <a:r>
              <a:rPr lang="en-US" sz="750" dirty="0">
                <a:solidFill>
                  <a:srgbClr val="666C64"/>
                </a:solidFill>
              </a:rPr>
              <a:t>Targeted</a:t>
            </a:r>
            <a:endParaRPr lang="en-US" sz="750" dirty="0"/>
          </a:p>
        </p:txBody>
      </p:sp>
      <p:sp>
        <p:nvSpPr>
          <p:cNvPr id="35" name="Shape 32"/>
          <p:cNvSpPr/>
          <p:nvPr/>
        </p:nvSpPr>
        <p:spPr>
          <a:xfrm>
            <a:off x="1600200" y="3881628"/>
            <a:ext cx="4297680" cy="109728"/>
          </a:xfrm>
          <a:prstGeom prst="roundRect">
            <a:avLst>
              <a:gd name="adj" fmla="val 25000"/>
            </a:avLst>
          </a:prstGeom>
          <a:solidFill>
            <a:srgbClr val="EDF0EB"/>
          </a:solidFill>
          <a:ln w="12700">
            <a:solidFill>
              <a:srgbClr val="EDF0EB"/>
            </a:solidFill>
            <a:prstDash val="solid"/>
          </a:ln>
        </p:spPr>
      </p:sp>
      <p:sp>
        <p:nvSpPr>
          <p:cNvPr id="36" name="Shape 33"/>
          <p:cNvSpPr/>
          <p:nvPr/>
        </p:nvSpPr>
        <p:spPr>
          <a:xfrm>
            <a:off x="1600200" y="3881628"/>
            <a:ext cx="4297680" cy="109728"/>
          </a:xfrm>
          <a:prstGeom prst="roundRect">
            <a:avLst>
              <a:gd name="adj" fmla="val 25000"/>
            </a:avLst>
          </a:prstGeom>
          <a:solidFill>
            <a:srgbClr val="3566E8"/>
          </a:solidFill>
          <a:ln w="12700">
            <a:solidFill>
              <a:srgbClr val="3566E8"/>
            </a:solidFill>
            <a:prstDash val="solid"/>
          </a:ln>
        </p:spPr>
      </p:sp>
      <p:sp>
        <p:nvSpPr>
          <p:cNvPr id="37" name="Text 34"/>
          <p:cNvSpPr/>
          <p:nvPr/>
        </p:nvSpPr>
        <p:spPr>
          <a:xfrm>
            <a:off x="6053328" y="3867912"/>
            <a:ext cx="658368" cy="128016"/>
          </a:xfrm>
          <a:prstGeom prst="rect">
            <a:avLst/>
          </a:prstGeom>
          <a:noFill/>
          <a:ln/>
        </p:spPr>
        <p:txBody>
          <a:bodyPr wrap="square" lIns="0" tIns="0" rIns="0" bIns="0" rtlCol="0" anchor="ctr"/>
          <a:lstStyle/>
          <a:p>
            <a:pPr algn="r" indent="0" marL="0">
              <a:buNone/>
            </a:pPr>
            <a:r>
              <a:rPr lang="en-US" sz="750" b="1" dirty="0">
                <a:solidFill>
                  <a:srgbClr val="000000"/>
                </a:solidFill>
              </a:rPr>
              <a:t>1.5M</a:t>
            </a:r>
            <a:endParaRPr lang="en-US" sz="750" dirty="0"/>
          </a:p>
        </p:txBody>
      </p:sp>
      <p:sp>
        <p:nvSpPr>
          <p:cNvPr id="38" name="Text 35"/>
          <p:cNvSpPr/>
          <p:nvPr/>
        </p:nvSpPr>
        <p:spPr>
          <a:xfrm>
            <a:off x="859536" y="4151376"/>
            <a:ext cx="676656" cy="128016"/>
          </a:xfrm>
          <a:prstGeom prst="rect">
            <a:avLst/>
          </a:prstGeom>
          <a:noFill/>
          <a:ln/>
        </p:spPr>
        <p:txBody>
          <a:bodyPr wrap="square" lIns="0" tIns="0" rIns="0" bIns="0" rtlCol="0" anchor="ctr"/>
          <a:lstStyle/>
          <a:p>
            <a:pPr indent="0" marL="0">
              <a:buNone/>
            </a:pPr>
            <a:r>
              <a:rPr lang="en-US" sz="750" dirty="0">
                <a:solidFill>
                  <a:srgbClr val="666C64"/>
                </a:solidFill>
              </a:rPr>
              <a:t>Store</a:t>
            </a:r>
            <a:endParaRPr lang="en-US" sz="750" dirty="0"/>
          </a:p>
        </p:txBody>
      </p:sp>
      <p:sp>
        <p:nvSpPr>
          <p:cNvPr id="39" name="Shape 36"/>
          <p:cNvSpPr/>
          <p:nvPr/>
        </p:nvSpPr>
        <p:spPr>
          <a:xfrm>
            <a:off x="1600200" y="4165092"/>
            <a:ext cx="4297680" cy="109728"/>
          </a:xfrm>
          <a:prstGeom prst="roundRect">
            <a:avLst>
              <a:gd name="adj" fmla="val 25000"/>
            </a:avLst>
          </a:prstGeom>
          <a:solidFill>
            <a:srgbClr val="EDF0EB"/>
          </a:solidFill>
          <a:ln w="12700">
            <a:solidFill>
              <a:srgbClr val="EDF0EB"/>
            </a:solidFill>
            <a:prstDash val="solid"/>
          </a:ln>
        </p:spPr>
      </p:sp>
      <p:sp>
        <p:nvSpPr>
          <p:cNvPr id="40" name="Shape 37"/>
          <p:cNvSpPr/>
          <p:nvPr/>
        </p:nvSpPr>
        <p:spPr>
          <a:xfrm>
            <a:off x="1600200" y="4165092"/>
            <a:ext cx="3309214" cy="109728"/>
          </a:xfrm>
          <a:prstGeom prst="roundRect">
            <a:avLst>
              <a:gd name="adj" fmla="val 25000"/>
            </a:avLst>
          </a:prstGeom>
          <a:solidFill>
            <a:srgbClr val="3566E8"/>
          </a:solidFill>
          <a:ln w="12700">
            <a:solidFill>
              <a:srgbClr val="3566E8"/>
            </a:solidFill>
            <a:prstDash val="solid"/>
          </a:ln>
        </p:spPr>
      </p:sp>
      <p:sp>
        <p:nvSpPr>
          <p:cNvPr id="41" name="Text 38"/>
          <p:cNvSpPr/>
          <p:nvPr/>
        </p:nvSpPr>
        <p:spPr>
          <a:xfrm>
            <a:off x="6053328" y="4151376"/>
            <a:ext cx="658368" cy="128016"/>
          </a:xfrm>
          <a:prstGeom prst="rect">
            <a:avLst/>
          </a:prstGeom>
          <a:noFill/>
          <a:ln/>
        </p:spPr>
        <p:txBody>
          <a:bodyPr wrap="square" lIns="0" tIns="0" rIns="0" bIns="0" rtlCol="0" anchor="ctr"/>
          <a:lstStyle/>
          <a:p>
            <a:pPr algn="r" indent="0" marL="0">
              <a:buNone/>
            </a:pPr>
            <a:r>
              <a:rPr lang="en-US" sz="750" b="1" dirty="0">
                <a:solidFill>
                  <a:srgbClr val="000000"/>
                </a:solidFill>
              </a:rPr>
              <a:t>180K</a:t>
            </a:r>
            <a:endParaRPr lang="en-US" sz="750" dirty="0"/>
          </a:p>
        </p:txBody>
      </p:sp>
      <p:sp>
        <p:nvSpPr>
          <p:cNvPr id="42" name="Text 39"/>
          <p:cNvSpPr/>
          <p:nvPr/>
        </p:nvSpPr>
        <p:spPr>
          <a:xfrm>
            <a:off x="859536" y="4434840"/>
            <a:ext cx="676656" cy="128016"/>
          </a:xfrm>
          <a:prstGeom prst="rect">
            <a:avLst/>
          </a:prstGeom>
          <a:noFill/>
          <a:ln/>
        </p:spPr>
        <p:txBody>
          <a:bodyPr wrap="square" lIns="0" tIns="0" rIns="0" bIns="0" rtlCol="0" anchor="ctr"/>
          <a:lstStyle/>
          <a:p>
            <a:pPr indent="0" marL="0">
              <a:buNone/>
            </a:pPr>
            <a:r>
              <a:rPr lang="en-US" sz="750" dirty="0">
                <a:solidFill>
                  <a:srgbClr val="666C64"/>
                </a:solidFill>
              </a:rPr>
              <a:t>PDP</a:t>
            </a:r>
            <a:endParaRPr lang="en-US" sz="750" dirty="0"/>
          </a:p>
        </p:txBody>
      </p:sp>
      <p:sp>
        <p:nvSpPr>
          <p:cNvPr id="43" name="Shape 40"/>
          <p:cNvSpPr/>
          <p:nvPr/>
        </p:nvSpPr>
        <p:spPr>
          <a:xfrm>
            <a:off x="1600200" y="4448556"/>
            <a:ext cx="4297680" cy="109728"/>
          </a:xfrm>
          <a:prstGeom prst="roundRect">
            <a:avLst>
              <a:gd name="adj" fmla="val 25000"/>
            </a:avLst>
          </a:prstGeom>
          <a:solidFill>
            <a:srgbClr val="EDF0EB"/>
          </a:solidFill>
          <a:ln w="12700">
            <a:solidFill>
              <a:srgbClr val="EDF0EB"/>
            </a:solidFill>
            <a:prstDash val="solid"/>
          </a:ln>
        </p:spPr>
      </p:sp>
      <p:sp>
        <p:nvSpPr>
          <p:cNvPr id="44" name="Shape 41"/>
          <p:cNvSpPr/>
          <p:nvPr/>
        </p:nvSpPr>
        <p:spPr>
          <a:xfrm>
            <a:off x="1600200" y="4448556"/>
            <a:ext cx="2664562" cy="109728"/>
          </a:xfrm>
          <a:prstGeom prst="roundRect">
            <a:avLst>
              <a:gd name="adj" fmla="val 25000"/>
            </a:avLst>
          </a:prstGeom>
          <a:solidFill>
            <a:srgbClr val="668700"/>
          </a:solidFill>
          <a:ln w="12700">
            <a:solidFill>
              <a:srgbClr val="668700"/>
            </a:solidFill>
            <a:prstDash val="solid"/>
          </a:ln>
        </p:spPr>
      </p:sp>
      <p:sp>
        <p:nvSpPr>
          <p:cNvPr id="45" name="Text 42"/>
          <p:cNvSpPr/>
          <p:nvPr/>
        </p:nvSpPr>
        <p:spPr>
          <a:xfrm>
            <a:off x="6053328" y="4434840"/>
            <a:ext cx="658368" cy="128016"/>
          </a:xfrm>
          <a:prstGeom prst="rect">
            <a:avLst/>
          </a:prstGeom>
          <a:noFill/>
          <a:ln/>
        </p:spPr>
        <p:txBody>
          <a:bodyPr wrap="square" lIns="0" tIns="0" rIns="0" bIns="0" rtlCol="0" anchor="ctr"/>
          <a:lstStyle/>
          <a:p>
            <a:pPr algn="r" indent="0" marL="0">
              <a:buNone/>
            </a:pPr>
            <a:r>
              <a:rPr lang="en-US" sz="750" b="1" dirty="0">
                <a:solidFill>
                  <a:srgbClr val="000000"/>
                </a:solidFill>
              </a:rPr>
              <a:t>54K</a:t>
            </a:r>
            <a:endParaRPr lang="en-US" sz="750" dirty="0"/>
          </a:p>
        </p:txBody>
      </p:sp>
      <p:sp>
        <p:nvSpPr>
          <p:cNvPr id="46" name="Text 43"/>
          <p:cNvSpPr/>
          <p:nvPr/>
        </p:nvSpPr>
        <p:spPr>
          <a:xfrm>
            <a:off x="859536" y="4718304"/>
            <a:ext cx="676656" cy="128016"/>
          </a:xfrm>
          <a:prstGeom prst="rect">
            <a:avLst/>
          </a:prstGeom>
          <a:noFill/>
          <a:ln/>
        </p:spPr>
        <p:txBody>
          <a:bodyPr wrap="square" lIns="0" tIns="0" rIns="0" bIns="0" rtlCol="0" anchor="ctr"/>
          <a:lstStyle/>
          <a:p>
            <a:pPr indent="0" marL="0">
              <a:buNone/>
            </a:pPr>
            <a:r>
              <a:rPr lang="en-US" sz="750" dirty="0">
                <a:solidFill>
                  <a:srgbClr val="666C64"/>
                </a:solidFill>
              </a:rPr>
              <a:t>Bag</a:t>
            </a:r>
            <a:endParaRPr lang="en-US" sz="750" dirty="0"/>
          </a:p>
        </p:txBody>
      </p:sp>
      <p:sp>
        <p:nvSpPr>
          <p:cNvPr id="47" name="Shape 44"/>
          <p:cNvSpPr/>
          <p:nvPr/>
        </p:nvSpPr>
        <p:spPr>
          <a:xfrm>
            <a:off x="1600200" y="4732020"/>
            <a:ext cx="4297680" cy="109728"/>
          </a:xfrm>
          <a:prstGeom prst="roundRect">
            <a:avLst>
              <a:gd name="adj" fmla="val 25000"/>
            </a:avLst>
          </a:prstGeom>
          <a:solidFill>
            <a:srgbClr val="EDF0EB"/>
          </a:solidFill>
          <a:ln w="12700">
            <a:solidFill>
              <a:srgbClr val="EDF0EB"/>
            </a:solidFill>
            <a:prstDash val="solid"/>
          </a:ln>
        </p:spPr>
      </p:sp>
      <p:sp>
        <p:nvSpPr>
          <p:cNvPr id="48" name="Shape 45"/>
          <p:cNvSpPr/>
          <p:nvPr/>
        </p:nvSpPr>
        <p:spPr>
          <a:xfrm>
            <a:off x="1600200" y="4732020"/>
            <a:ext cx="2062886" cy="109728"/>
          </a:xfrm>
          <a:prstGeom prst="roundRect">
            <a:avLst>
              <a:gd name="adj" fmla="val 25000"/>
            </a:avLst>
          </a:prstGeom>
          <a:solidFill>
            <a:srgbClr val="668700"/>
          </a:solidFill>
          <a:ln w="12700">
            <a:solidFill>
              <a:srgbClr val="668700"/>
            </a:solidFill>
            <a:prstDash val="solid"/>
          </a:ln>
        </p:spPr>
      </p:sp>
      <p:sp>
        <p:nvSpPr>
          <p:cNvPr id="49" name="Text 46"/>
          <p:cNvSpPr/>
          <p:nvPr/>
        </p:nvSpPr>
        <p:spPr>
          <a:xfrm>
            <a:off x="6053328" y="4718304"/>
            <a:ext cx="658368" cy="128016"/>
          </a:xfrm>
          <a:prstGeom prst="rect">
            <a:avLst/>
          </a:prstGeom>
          <a:noFill/>
          <a:ln/>
        </p:spPr>
        <p:txBody>
          <a:bodyPr wrap="square" lIns="0" tIns="0" rIns="0" bIns="0" rtlCol="0" anchor="ctr"/>
          <a:lstStyle/>
          <a:p>
            <a:pPr algn="r" indent="0" marL="0">
              <a:buNone/>
            </a:pPr>
            <a:r>
              <a:rPr lang="en-US" sz="750" b="1" dirty="0">
                <a:solidFill>
                  <a:srgbClr val="000000"/>
                </a:solidFill>
              </a:rPr>
              <a:t>18.9K</a:t>
            </a:r>
            <a:endParaRPr lang="en-US" sz="750" dirty="0"/>
          </a:p>
        </p:txBody>
      </p:sp>
      <p:sp>
        <p:nvSpPr>
          <p:cNvPr id="50" name="Text 47"/>
          <p:cNvSpPr/>
          <p:nvPr/>
        </p:nvSpPr>
        <p:spPr>
          <a:xfrm>
            <a:off x="859536" y="5001768"/>
            <a:ext cx="676656" cy="128016"/>
          </a:xfrm>
          <a:prstGeom prst="rect">
            <a:avLst/>
          </a:prstGeom>
          <a:noFill/>
          <a:ln/>
        </p:spPr>
        <p:txBody>
          <a:bodyPr wrap="square" lIns="0" tIns="0" rIns="0" bIns="0" rtlCol="0" anchor="ctr"/>
          <a:lstStyle/>
          <a:p>
            <a:pPr indent="0" marL="0">
              <a:buNone/>
            </a:pPr>
            <a:r>
              <a:rPr lang="en-US" sz="750" dirty="0">
                <a:solidFill>
                  <a:srgbClr val="666C64"/>
                </a:solidFill>
              </a:rPr>
              <a:t>Checkout</a:t>
            </a:r>
            <a:endParaRPr lang="en-US" sz="750" dirty="0"/>
          </a:p>
        </p:txBody>
      </p:sp>
      <p:sp>
        <p:nvSpPr>
          <p:cNvPr id="51" name="Shape 48"/>
          <p:cNvSpPr/>
          <p:nvPr/>
        </p:nvSpPr>
        <p:spPr>
          <a:xfrm>
            <a:off x="1600200" y="5015484"/>
            <a:ext cx="4297680" cy="109728"/>
          </a:xfrm>
          <a:prstGeom prst="roundRect">
            <a:avLst>
              <a:gd name="adj" fmla="val 25000"/>
            </a:avLst>
          </a:prstGeom>
          <a:solidFill>
            <a:srgbClr val="EDF0EB"/>
          </a:solidFill>
          <a:ln w="12700">
            <a:solidFill>
              <a:srgbClr val="EDF0EB"/>
            </a:solidFill>
            <a:prstDash val="solid"/>
          </a:ln>
        </p:spPr>
      </p:sp>
      <p:sp>
        <p:nvSpPr>
          <p:cNvPr id="52" name="Shape 49"/>
          <p:cNvSpPr/>
          <p:nvPr/>
        </p:nvSpPr>
        <p:spPr>
          <a:xfrm>
            <a:off x="1600200" y="5015484"/>
            <a:ext cx="1676095" cy="109728"/>
          </a:xfrm>
          <a:prstGeom prst="roundRect">
            <a:avLst>
              <a:gd name="adj" fmla="val 25000"/>
            </a:avLst>
          </a:prstGeom>
          <a:solidFill>
            <a:srgbClr val="668700"/>
          </a:solidFill>
          <a:ln w="12700">
            <a:solidFill>
              <a:srgbClr val="668700"/>
            </a:solidFill>
            <a:prstDash val="solid"/>
          </a:ln>
        </p:spPr>
      </p:sp>
      <p:sp>
        <p:nvSpPr>
          <p:cNvPr id="53" name="Text 50"/>
          <p:cNvSpPr/>
          <p:nvPr/>
        </p:nvSpPr>
        <p:spPr>
          <a:xfrm>
            <a:off x="6053328" y="5001768"/>
            <a:ext cx="658368" cy="128016"/>
          </a:xfrm>
          <a:prstGeom prst="rect">
            <a:avLst/>
          </a:prstGeom>
          <a:noFill/>
          <a:ln/>
        </p:spPr>
        <p:txBody>
          <a:bodyPr wrap="square" lIns="0" tIns="0" rIns="0" bIns="0" rtlCol="0" anchor="ctr"/>
          <a:lstStyle/>
          <a:p>
            <a:pPr algn="r" indent="0" marL="0">
              <a:buNone/>
            </a:pPr>
            <a:r>
              <a:rPr lang="en-US" sz="750" b="1" dirty="0">
                <a:solidFill>
                  <a:srgbClr val="000000"/>
                </a:solidFill>
              </a:rPr>
              <a:t>14.6K</a:t>
            </a:r>
            <a:endParaRPr lang="en-US" sz="750" dirty="0"/>
          </a:p>
        </p:txBody>
      </p:sp>
      <p:sp>
        <p:nvSpPr>
          <p:cNvPr id="54" name="Text 51"/>
          <p:cNvSpPr/>
          <p:nvPr/>
        </p:nvSpPr>
        <p:spPr>
          <a:xfrm>
            <a:off x="859536" y="5285232"/>
            <a:ext cx="676656" cy="128016"/>
          </a:xfrm>
          <a:prstGeom prst="rect">
            <a:avLst/>
          </a:prstGeom>
          <a:noFill/>
          <a:ln/>
        </p:spPr>
        <p:txBody>
          <a:bodyPr wrap="square" lIns="0" tIns="0" rIns="0" bIns="0" rtlCol="0" anchor="ctr"/>
          <a:lstStyle/>
          <a:p>
            <a:pPr indent="0" marL="0">
              <a:buNone/>
            </a:pPr>
            <a:r>
              <a:rPr lang="en-US" sz="750" dirty="0">
                <a:solidFill>
                  <a:srgbClr val="666C64"/>
                </a:solidFill>
              </a:rPr>
              <a:t>Orders</a:t>
            </a:r>
            <a:endParaRPr lang="en-US" sz="750" dirty="0"/>
          </a:p>
        </p:txBody>
      </p:sp>
      <p:sp>
        <p:nvSpPr>
          <p:cNvPr id="55" name="Shape 52"/>
          <p:cNvSpPr/>
          <p:nvPr/>
        </p:nvSpPr>
        <p:spPr>
          <a:xfrm>
            <a:off x="1600200" y="5298948"/>
            <a:ext cx="4297680" cy="109728"/>
          </a:xfrm>
          <a:prstGeom prst="roundRect">
            <a:avLst>
              <a:gd name="adj" fmla="val 25000"/>
            </a:avLst>
          </a:prstGeom>
          <a:solidFill>
            <a:srgbClr val="EDF0EB"/>
          </a:solidFill>
          <a:ln w="12700">
            <a:solidFill>
              <a:srgbClr val="EDF0EB"/>
            </a:solidFill>
            <a:prstDash val="solid"/>
          </a:ln>
        </p:spPr>
      </p:sp>
      <p:sp>
        <p:nvSpPr>
          <p:cNvPr id="56" name="Shape 53"/>
          <p:cNvSpPr/>
          <p:nvPr/>
        </p:nvSpPr>
        <p:spPr>
          <a:xfrm>
            <a:off x="1600200" y="5298948"/>
            <a:ext cx="1289304" cy="109728"/>
          </a:xfrm>
          <a:prstGeom prst="roundRect">
            <a:avLst>
              <a:gd name="adj" fmla="val 25000"/>
            </a:avLst>
          </a:prstGeom>
          <a:solidFill>
            <a:srgbClr val="668700"/>
          </a:solidFill>
          <a:ln w="12700">
            <a:solidFill>
              <a:srgbClr val="668700"/>
            </a:solidFill>
            <a:prstDash val="solid"/>
          </a:ln>
        </p:spPr>
      </p:sp>
      <p:sp>
        <p:nvSpPr>
          <p:cNvPr id="57" name="Text 54"/>
          <p:cNvSpPr/>
          <p:nvPr/>
        </p:nvSpPr>
        <p:spPr>
          <a:xfrm>
            <a:off x="6053328" y="5285232"/>
            <a:ext cx="658368" cy="128016"/>
          </a:xfrm>
          <a:prstGeom prst="rect">
            <a:avLst/>
          </a:prstGeom>
          <a:noFill/>
          <a:ln/>
        </p:spPr>
        <p:txBody>
          <a:bodyPr wrap="square" lIns="0" tIns="0" rIns="0" bIns="0" rtlCol="0" anchor="ctr"/>
          <a:lstStyle/>
          <a:p>
            <a:pPr algn="r" indent="0" marL="0">
              <a:buNone/>
            </a:pPr>
            <a:r>
              <a:rPr lang="en-US" sz="750" b="1" dirty="0">
                <a:solidFill>
                  <a:srgbClr val="000000"/>
                </a:solidFill>
              </a:rPr>
              <a:t>10.8K</a:t>
            </a:r>
            <a:endParaRPr lang="en-US" sz="750" dirty="0"/>
          </a:p>
        </p:txBody>
      </p:sp>
      <p:sp>
        <p:nvSpPr>
          <p:cNvPr id="58" name="Shape 55"/>
          <p:cNvSpPr/>
          <p:nvPr/>
        </p:nvSpPr>
        <p:spPr>
          <a:xfrm>
            <a:off x="7470648" y="3273552"/>
            <a:ext cx="4142232" cy="2505456"/>
          </a:xfrm>
          <a:prstGeom prst="roundRect">
            <a:avLst>
              <a:gd name="adj" fmla="val 2190"/>
            </a:avLst>
          </a:prstGeom>
          <a:solidFill>
            <a:srgbClr val="171817"/>
          </a:solidFill>
          <a:ln w="10160">
            <a:solidFill>
              <a:srgbClr val="171817"/>
            </a:solidFill>
            <a:prstDash val="solid"/>
          </a:ln>
        </p:spPr>
      </p:sp>
      <p:sp>
        <p:nvSpPr>
          <p:cNvPr id="59" name="Text 56"/>
          <p:cNvSpPr/>
          <p:nvPr/>
        </p:nvSpPr>
        <p:spPr>
          <a:xfrm>
            <a:off x="7726680" y="3529584"/>
            <a:ext cx="2103120" cy="146304"/>
          </a:xfrm>
          <a:prstGeom prst="rect">
            <a:avLst/>
          </a:prstGeom>
          <a:noFill/>
          <a:ln/>
        </p:spPr>
        <p:txBody>
          <a:bodyPr wrap="square" lIns="0" tIns="0" rIns="0" bIns="0" rtlCol="0" anchor="ctr"/>
          <a:lstStyle/>
          <a:p>
            <a:pPr indent="0" marL="0">
              <a:buNone/>
            </a:pPr>
            <a:r>
              <a:rPr lang="en-US" sz="730" b="1" spc="120" kern="0" dirty="0">
                <a:solidFill>
                  <a:srgbClr val="C9F044"/>
                </a:solidFill>
              </a:rPr>
              <a:t>ILLUSTRATIVE RS. 7,700 ORDER</a:t>
            </a:r>
            <a:endParaRPr lang="en-US" sz="730" dirty="0"/>
          </a:p>
        </p:txBody>
      </p:sp>
      <p:sp>
        <p:nvSpPr>
          <p:cNvPr id="60" name="Text 57"/>
          <p:cNvSpPr/>
          <p:nvPr/>
        </p:nvSpPr>
        <p:spPr>
          <a:xfrm>
            <a:off x="7726680" y="3886200"/>
            <a:ext cx="2011680" cy="155448"/>
          </a:xfrm>
          <a:prstGeom prst="rect">
            <a:avLst/>
          </a:prstGeom>
          <a:noFill/>
          <a:ln/>
        </p:spPr>
        <p:txBody>
          <a:bodyPr wrap="square" lIns="0" tIns="0" rIns="0" bIns="0" rtlCol="0" anchor="ctr"/>
          <a:lstStyle/>
          <a:p>
            <a:pPr indent="0" marL="0">
              <a:buNone/>
            </a:pPr>
            <a:r>
              <a:rPr lang="en-US" sz="850" dirty="0">
                <a:solidFill>
                  <a:srgbClr val="FFFFFF"/>
                </a:solidFill>
              </a:rPr>
              <a:t>Variable revenue</a:t>
            </a:r>
            <a:endParaRPr lang="en-US" sz="850" dirty="0"/>
          </a:p>
        </p:txBody>
      </p:sp>
      <p:sp>
        <p:nvSpPr>
          <p:cNvPr id="61" name="Text 58"/>
          <p:cNvSpPr/>
          <p:nvPr/>
        </p:nvSpPr>
        <p:spPr>
          <a:xfrm>
            <a:off x="9994392" y="3886200"/>
            <a:ext cx="1188720" cy="155448"/>
          </a:xfrm>
          <a:prstGeom prst="rect">
            <a:avLst/>
          </a:prstGeom>
          <a:noFill/>
          <a:ln/>
        </p:spPr>
        <p:txBody>
          <a:bodyPr wrap="square" lIns="0" tIns="0" rIns="0" bIns="0" rtlCol="0" anchor="ctr"/>
          <a:lstStyle/>
          <a:p>
            <a:pPr algn="r" indent="0" marL="0">
              <a:buNone/>
            </a:pPr>
            <a:r>
              <a:rPr lang="en-US" sz="850" b="1" dirty="0">
                <a:solidFill>
                  <a:srgbClr val="FFFFFF"/>
                </a:solidFill>
              </a:rPr>
              <a:t>+ Rs. 246</a:t>
            </a:r>
            <a:endParaRPr lang="en-US" sz="850" dirty="0"/>
          </a:p>
        </p:txBody>
      </p:sp>
      <p:sp>
        <p:nvSpPr>
          <p:cNvPr id="62" name="Text 59"/>
          <p:cNvSpPr/>
          <p:nvPr/>
        </p:nvSpPr>
        <p:spPr>
          <a:xfrm>
            <a:off x="7726680" y="4233672"/>
            <a:ext cx="2011680" cy="155448"/>
          </a:xfrm>
          <a:prstGeom prst="rect">
            <a:avLst/>
          </a:prstGeom>
          <a:noFill/>
          <a:ln/>
        </p:spPr>
        <p:txBody>
          <a:bodyPr wrap="square" lIns="0" tIns="0" rIns="0" bIns="0" rtlCol="0" anchor="ctr"/>
          <a:lstStyle/>
          <a:p>
            <a:pPr indent="0" marL="0">
              <a:buNone/>
            </a:pPr>
            <a:r>
              <a:rPr lang="en-US" sz="850" dirty="0">
                <a:solidFill>
                  <a:srgbClr val="C8CEC6"/>
                </a:solidFill>
              </a:rPr>
              <a:t>Rewards + payment</a:t>
            </a:r>
            <a:endParaRPr lang="en-US" sz="850" dirty="0"/>
          </a:p>
        </p:txBody>
      </p:sp>
      <p:sp>
        <p:nvSpPr>
          <p:cNvPr id="63" name="Text 60"/>
          <p:cNvSpPr/>
          <p:nvPr/>
        </p:nvSpPr>
        <p:spPr>
          <a:xfrm>
            <a:off x="9994392" y="4233672"/>
            <a:ext cx="1188720" cy="155448"/>
          </a:xfrm>
          <a:prstGeom prst="rect">
            <a:avLst/>
          </a:prstGeom>
          <a:noFill/>
          <a:ln/>
        </p:spPr>
        <p:txBody>
          <a:bodyPr wrap="square" lIns="0" tIns="0" rIns="0" bIns="0" rtlCol="0" anchor="ctr"/>
          <a:lstStyle/>
          <a:p>
            <a:pPr algn="r" indent="0" marL="0">
              <a:buNone/>
            </a:pPr>
            <a:r>
              <a:rPr lang="en-US" sz="850" b="1" dirty="0">
                <a:solidFill>
                  <a:srgbClr val="C8CEC6"/>
                </a:solidFill>
              </a:rPr>
              <a:t>- Rs. 65</a:t>
            </a:r>
            <a:endParaRPr lang="en-US" sz="850" dirty="0"/>
          </a:p>
        </p:txBody>
      </p:sp>
      <p:sp>
        <p:nvSpPr>
          <p:cNvPr id="64" name="Text 61"/>
          <p:cNvSpPr/>
          <p:nvPr/>
        </p:nvSpPr>
        <p:spPr>
          <a:xfrm>
            <a:off x="7726680" y="4581144"/>
            <a:ext cx="2011680" cy="155448"/>
          </a:xfrm>
          <a:prstGeom prst="rect">
            <a:avLst/>
          </a:prstGeom>
          <a:noFill/>
          <a:ln/>
        </p:spPr>
        <p:txBody>
          <a:bodyPr wrap="square" lIns="0" tIns="0" rIns="0" bIns="0" rtlCol="0" anchor="ctr"/>
          <a:lstStyle/>
          <a:p>
            <a:pPr indent="0" marL="0">
              <a:buNone/>
            </a:pPr>
            <a:r>
              <a:rPr lang="en-US" sz="850" dirty="0">
                <a:solidFill>
                  <a:srgbClr val="C8CEC6"/>
                </a:solidFill>
              </a:rPr>
              <a:t>Support + operations</a:t>
            </a:r>
            <a:endParaRPr lang="en-US" sz="850" dirty="0"/>
          </a:p>
        </p:txBody>
      </p:sp>
      <p:sp>
        <p:nvSpPr>
          <p:cNvPr id="65" name="Text 62"/>
          <p:cNvSpPr/>
          <p:nvPr/>
        </p:nvSpPr>
        <p:spPr>
          <a:xfrm>
            <a:off x="9994392" y="4581144"/>
            <a:ext cx="1188720" cy="155448"/>
          </a:xfrm>
          <a:prstGeom prst="rect">
            <a:avLst/>
          </a:prstGeom>
          <a:noFill/>
          <a:ln/>
        </p:spPr>
        <p:txBody>
          <a:bodyPr wrap="square" lIns="0" tIns="0" rIns="0" bIns="0" rtlCol="0" anchor="ctr"/>
          <a:lstStyle/>
          <a:p>
            <a:pPr algn="r" indent="0" marL="0">
              <a:buNone/>
            </a:pPr>
            <a:r>
              <a:rPr lang="en-US" sz="850" b="1" dirty="0">
                <a:solidFill>
                  <a:srgbClr val="C8CEC6"/>
                </a:solidFill>
              </a:rPr>
              <a:t>- Rs. 46</a:t>
            </a:r>
            <a:endParaRPr lang="en-US" sz="850" dirty="0"/>
          </a:p>
        </p:txBody>
      </p:sp>
      <p:sp>
        <p:nvSpPr>
          <p:cNvPr id="66" name="Text 63"/>
          <p:cNvSpPr/>
          <p:nvPr/>
        </p:nvSpPr>
        <p:spPr>
          <a:xfrm>
            <a:off x="7726680" y="4928616"/>
            <a:ext cx="2011680" cy="155448"/>
          </a:xfrm>
          <a:prstGeom prst="rect">
            <a:avLst/>
          </a:prstGeom>
          <a:noFill/>
          <a:ln/>
        </p:spPr>
        <p:txBody>
          <a:bodyPr wrap="square" lIns="0" tIns="0" rIns="0" bIns="0" rtlCol="0" anchor="ctr"/>
          <a:lstStyle/>
          <a:p>
            <a:pPr indent="0" marL="0">
              <a:buNone/>
            </a:pPr>
            <a:r>
              <a:rPr lang="en-US" sz="850" dirty="0">
                <a:solidFill>
                  <a:srgbClr val="C8CEC6"/>
                </a:solidFill>
              </a:rPr>
              <a:t>Risk exposure</a:t>
            </a:r>
            <a:endParaRPr lang="en-US" sz="850" dirty="0"/>
          </a:p>
        </p:txBody>
      </p:sp>
      <p:sp>
        <p:nvSpPr>
          <p:cNvPr id="67" name="Text 64"/>
          <p:cNvSpPr/>
          <p:nvPr/>
        </p:nvSpPr>
        <p:spPr>
          <a:xfrm>
            <a:off x="9994392" y="4928616"/>
            <a:ext cx="1188720" cy="155448"/>
          </a:xfrm>
          <a:prstGeom prst="rect">
            <a:avLst/>
          </a:prstGeom>
          <a:noFill/>
          <a:ln/>
        </p:spPr>
        <p:txBody>
          <a:bodyPr wrap="square" lIns="0" tIns="0" rIns="0" bIns="0" rtlCol="0" anchor="ctr"/>
          <a:lstStyle/>
          <a:p>
            <a:pPr algn="r" indent="0" marL="0">
              <a:buNone/>
            </a:pPr>
            <a:r>
              <a:rPr lang="en-US" sz="850" b="1" dirty="0">
                <a:solidFill>
                  <a:srgbClr val="C8CEC6"/>
                </a:solidFill>
              </a:rPr>
              <a:t>- Rs. 65</a:t>
            </a:r>
            <a:endParaRPr lang="en-US" sz="850" dirty="0"/>
          </a:p>
        </p:txBody>
      </p:sp>
      <p:sp>
        <p:nvSpPr>
          <p:cNvPr id="68" name="Shape 65"/>
          <p:cNvSpPr/>
          <p:nvPr/>
        </p:nvSpPr>
        <p:spPr>
          <a:xfrm>
            <a:off x="7726680" y="5202936"/>
            <a:ext cx="3456432" cy="0"/>
          </a:xfrm>
          <a:prstGeom prst="line">
            <a:avLst/>
          </a:prstGeom>
          <a:noFill/>
          <a:ln w="10160">
            <a:solidFill>
              <a:srgbClr val="4B504B"/>
            </a:solidFill>
            <a:prstDash val="solid"/>
          </a:ln>
        </p:spPr>
      </p:sp>
      <p:sp>
        <p:nvSpPr>
          <p:cNvPr id="69" name="Text 66"/>
          <p:cNvSpPr/>
          <p:nvPr/>
        </p:nvSpPr>
        <p:spPr>
          <a:xfrm>
            <a:off x="7726680" y="5276088"/>
            <a:ext cx="2011680" cy="155448"/>
          </a:xfrm>
          <a:prstGeom prst="rect">
            <a:avLst/>
          </a:prstGeom>
          <a:noFill/>
          <a:ln/>
        </p:spPr>
        <p:txBody>
          <a:bodyPr wrap="square" lIns="0" tIns="0" rIns="0" bIns="0" rtlCol="0" anchor="ctr"/>
          <a:lstStyle/>
          <a:p>
            <a:pPr indent="0" marL="0">
              <a:buNone/>
            </a:pPr>
            <a:r>
              <a:rPr lang="en-US" sz="1000" b="1" dirty="0">
                <a:solidFill>
                  <a:srgbClr val="C9F044"/>
                </a:solidFill>
              </a:rPr>
              <a:t>Contribution</a:t>
            </a:r>
            <a:endParaRPr lang="en-US" sz="1000" dirty="0"/>
          </a:p>
        </p:txBody>
      </p:sp>
      <p:sp>
        <p:nvSpPr>
          <p:cNvPr id="70" name="Text 67"/>
          <p:cNvSpPr/>
          <p:nvPr/>
        </p:nvSpPr>
        <p:spPr>
          <a:xfrm>
            <a:off x="9994392" y="5276088"/>
            <a:ext cx="1188720" cy="155448"/>
          </a:xfrm>
          <a:prstGeom prst="rect">
            <a:avLst/>
          </a:prstGeom>
          <a:noFill/>
          <a:ln/>
        </p:spPr>
        <p:txBody>
          <a:bodyPr wrap="square" lIns="0" tIns="0" rIns="0" bIns="0" rtlCol="0" anchor="ctr"/>
          <a:lstStyle/>
          <a:p>
            <a:pPr algn="r" indent="0" marL="0">
              <a:buNone/>
            </a:pPr>
            <a:r>
              <a:rPr lang="en-US" sz="1200" b="1" dirty="0">
                <a:solidFill>
                  <a:srgbClr val="C9F044"/>
                </a:solidFill>
              </a:rPr>
              <a:t>Rs. 70</a:t>
            </a:r>
            <a:endParaRPr lang="en-US" sz="1200" dirty="0"/>
          </a:p>
        </p:txBody>
      </p:sp>
      <p:sp>
        <p:nvSpPr>
          <p:cNvPr id="71" name="Shape 68"/>
          <p:cNvSpPr/>
          <p:nvPr/>
        </p:nvSpPr>
        <p:spPr>
          <a:xfrm>
            <a:off x="7726680" y="5513832"/>
            <a:ext cx="2331720" cy="310896"/>
          </a:xfrm>
          <a:prstGeom prst="roundRect">
            <a:avLst>
              <a:gd name="adj" fmla="val 20588"/>
            </a:avLst>
          </a:prstGeom>
          <a:solidFill>
            <a:srgbClr val="3566E8"/>
          </a:solidFill>
          <a:ln w="12700">
            <a:solidFill>
              <a:srgbClr val="3566E8"/>
            </a:solidFill>
            <a:prstDash val="solid"/>
          </a:ln>
        </p:spPr>
      </p:sp>
      <p:sp>
        <p:nvSpPr>
          <p:cNvPr id="72" name="Text 69"/>
          <p:cNvSpPr/>
          <p:nvPr/>
        </p:nvSpPr>
        <p:spPr>
          <a:xfrm>
            <a:off x="7781544" y="5564124"/>
            <a:ext cx="2221992" cy="182880"/>
          </a:xfrm>
          <a:prstGeom prst="rect">
            <a:avLst/>
          </a:prstGeom>
          <a:noFill/>
          <a:ln/>
        </p:spPr>
        <p:txBody>
          <a:bodyPr wrap="square" lIns="0" tIns="0" rIns="0" bIns="0" rtlCol="0" anchor="ctr">
            <a:normAutofit/>
          </a:bodyPr>
          <a:lstStyle/>
          <a:p>
            <a:pPr algn="ctr" indent="0" marL="0">
              <a:buNone/>
            </a:pPr>
            <a:r>
              <a:rPr lang="en-US" sz="830" b="1" dirty="0">
                <a:solidFill>
                  <a:srgbClr val="FFFFFF"/>
                </a:solidFill>
              </a:rPr>
              <a:t>Experiment: affordability on PDP</a:t>
            </a:r>
            <a:endParaRPr lang="en-US" sz="830" dirty="0"/>
          </a:p>
        </p:txBody>
      </p:sp>
      <p:sp>
        <p:nvSpPr>
          <p:cNvPr id="73" name="Text 70"/>
          <p:cNvSpPr/>
          <p:nvPr/>
        </p:nvSpPr>
        <p:spPr>
          <a:xfrm>
            <a:off x="7726680" y="5925312"/>
            <a:ext cx="3383280" cy="146304"/>
          </a:xfrm>
          <a:prstGeom prst="rect">
            <a:avLst/>
          </a:prstGeom>
          <a:noFill/>
          <a:ln/>
        </p:spPr>
        <p:txBody>
          <a:bodyPr wrap="square" lIns="0" tIns="0" rIns="0" bIns="0" rtlCol="0" anchor="ctr">
            <a:normAutofit/>
          </a:bodyPr>
          <a:lstStyle/>
          <a:p>
            <a:pPr indent="0" marL="0">
              <a:buNone/>
            </a:pPr>
            <a:r>
              <a:rPr lang="en-US" sz="720" dirty="0">
                <a:solidFill>
                  <a:srgbClr val="C8CEC6"/>
                </a:solidFill>
              </a:rPr>
              <a:t>Primary: PDP -&gt; bag   |   Guardrails: contribution, returns, 30+ DPD</a:t>
            </a:r>
            <a:endParaRPr lang="en-US" sz="72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3F4EF"/>
        </a:solidFill>
      </p:bgPr>
    </p:bg>
    <p:spTree>
      <p:nvGrpSpPr>
        <p:cNvPr id="1" name=""/>
        <p:cNvGrpSpPr/>
        <p:nvPr/>
      </p:nvGrpSpPr>
      <p:grpSpPr>
        <a:xfrm>
          <a:off x="0" y="0"/>
          <a:ext cx="0" cy="0"/>
          <a:chOff x="0" y="0"/>
          <a:chExt cx="0" cy="0"/>
        </a:xfrm>
      </p:grpSpPr>
      <p:sp>
        <p:nvSpPr>
          <p:cNvPr id="2" name="Shape 0"/>
          <p:cNvSpPr/>
          <p:nvPr/>
        </p:nvSpPr>
        <p:spPr>
          <a:xfrm>
            <a:off x="566928" y="310896"/>
            <a:ext cx="274320" cy="274320"/>
          </a:xfrm>
          <a:prstGeom prst="roundRect">
            <a:avLst>
              <a:gd name="adj" fmla="val 16667"/>
            </a:avLst>
          </a:prstGeom>
          <a:solidFill>
            <a:srgbClr val="C9F044"/>
          </a:solidFill>
          <a:ln w="12700">
            <a:solidFill>
              <a:srgbClr val="C9F044"/>
            </a:solidFill>
            <a:prstDash val="solid"/>
          </a:ln>
        </p:spPr>
      </p:sp>
      <p:sp>
        <p:nvSpPr>
          <p:cNvPr id="3" name="Text 1"/>
          <p:cNvSpPr/>
          <p:nvPr/>
        </p:nvSpPr>
        <p:spPr>
          <a:xfrm>
            <a:off x="566928" y="320040"/>
            <a:ext cx="274320" cy="246888"/>
          </a:xfrm>
          <a:prstGeom prst="rect">
            <a:avLst/>
          </a:prstGeom>
          <a:noFill/>
          <a:ln/>
        </p:spPr>
        <p:txBody>
          <a:bodyPr wrap="square" lIns="0" tIns="0" rIns="0" bIns="0" rtlCol="0" anchor="ctr"/>
          <a:lstStyle/>
          <a:p>
            <a:pPr algn="ctr" indent="0" marL="0">
              <a:buNone/>
            </a:pPr>
            <a:r>
              <a:rPr lang="en-US" sz="1500" b="1" dirty="0">
                <a:solidFill>
                  <a:srgbClr val="171817"/>
                </a:solidFill>
              </a:rPr>
              <a:t>s</a:t>
            </a:r>
            <a:endParaRPr lang="en-US" sz="1500" dirty="0"/>
          </a:p>
        </p:txBody>
      </p:sp>
      <p:sp>
        <p:nvSpPr>
          <p:cNvPr id="4" name="Text 2"/>
          <p:cNvSpPr/>
          <p:nvPr/>
        </p:nvSpPr>
        <p:spPr>
          <a:xfrm>
            <a:off x="932688" y="320040"/>
            <a:ext cx="1325880" cy="274320"/>
          </a:xfrm>
          <a:prstGeom prst="rect">
            <a:avLst/>
          </a:prstGeom>
          <a:noFill/>
          <a:ln/>
        </p:spPr>
        <p:txBody>
          <a:bodyPr wrap="square" lIns="0" tIns="0" rIns="0" bIns="0" rtlCol="0" anchor="ctr"/>
          <a:lstStyle/>
          <a:p>
            <a:pPr indent="0" marL="0">
              <a:buNone/>
            </a:pPr>
            <a:r>
              <a:rPr lang="en-US" sz="1300" b="1" dirty="0">
                <a:solidFill>
                  <a:srgbClr val="171817"/>
                </a:solidFill>
              </a:rPr>
              <a:t>super</a:t>
            </a:r>
            <a:pPr indent="0" marL="0">
              <a:buNone/>
            </a:pPr>
            <a:r>
              <a:rPr lang="en-US" sz="1300" b="1" dirty="0">
                <a:solidFill>
                  <a:srgbClr val="C9F044"/>
                </a:solidFill>
              </a:rPr>
              <a:t>.money</a:t>
            </a:r>
            <a:endParaRPr lang="en-US" sz="1300" dirty="0"/>
          </a:p>
        </p:txBody>
      </p:sp>
      <p:sp>
        <p:nvSpPr>
          <p:cNvPr id="5" name="Text 3"/>
          <p:cNvSpPr/>
          <p:nvPr/>
        </p:nvSpPr>
        <p:spPr>
          <a:xfrm>
            <a:off x="566928" y="813816"/>
            <a:ext cx="3017520" cy="155448"/>
          </a:xfrm>
          <a:prstGeom prst="rect">
            <a:avLst/>
          </a:prstGeom>
          <a:noFill/>
          <a:ln/>
        </p:spPr>
        <p:txBody>
          <a:bodyPr wrap="square" lIns="0" tIns="0" rIns="0" bIns="0" rtlCol="0" anchor="ctr"/>
          <a:lstStyle/>
          <a:p>
            <a:pPr indent="0" marL="0">
              <a:buNone/>
            </a:pPr>
            <a:r>
              <a:rPr lang="en-US" sz="800" b="1" spc="150" kern="0" dirty="0">
                <a:solidFill>
                  <a:srgbClr val="668700"/>
                </a:solidFill>
              </a:rPr>
              <a:t>SYSTEM DECISION</a:t>
            </a:r>
            <a:endParaRPr lang="en-US" sz="800" dirty="0"/>
          </a:p>
        </p:txBody>
      </p:sp>
      <p:sp>
        <p:nvSpPr>
          <p:cNvPr id="6" name="Text 4"/>
          <p:cNvSpPr/>
          <p:nvPr/>
        </p:nvSpPr>
        <p:spPr>
          <a:xfrm>
            <a:off x="566928" y="1014984"/>
            <a:ext cx="10881360" cy="502920"/>
          </a:xfrm>
          <a:prstGeom prst="rect">
            <a:avLst/>
          </a:prstGeom>
          <a:noFill/>
          <a:ln/>
        </p:spPr>
        <p:txBody>
          <a:bodyPr wrap="square" lIns="0" tIns="0" rIns="0" bIns="0" rtlCol="0" anchor="ctr">
            <a:normAutofit/>
          </a:bodyPr>
          <a:lstStyle/>
          <a:p>
            <a:pPr indent="0" marL="0">
              <a:buNone/>
            </a:pPr>
            <a:r>
              <a:rPr lang="en-US" sz="2700" b="1" dirty="0">
                <a:solidFill>
                  <a:srgbClr val="171817"/>
                </a:solidFill>
              </a:rPr>
              <a:t>One checkout coordinates independent systems.</a:t>
            </a:r>
            <a:endParaRPr lang="en-US" sz="2700" dirty="0"/>
          </a:p>
        </p:txBody>
      </p:sp>
      <p:sp>
        <p:nvSpPr>
          <p:cNvPr id="7" name="Text 5"/>
          <p:cNvSpPr/>
          <p:nvPr/>
        </p:nvSpPr>
        <p:spPr>
          <a:xfrm>
            <a:off x="585216" y="1581912"/>
            <a:ext cx="10607040" cy="320040"/>
          </a:xfrm>
          <a:prstGeom prst="rect">
            <a:avLst/>
          </a:prstGeom>
          <a:noFill/>
          <a:ln/>
        </p:spPr>
        <p:txBody>
          <a:bodyPr wrap="square" lIns="0" tIns="0" rIns="0" bIns="0" rtlCol="0" anchor="ctr">
            <a:normAutofit/>
          </a:bodyPr>
          <a:lstStyle/>
          <a:p>
            <a:pPr indent="0" marL="0">
              <a:buNone/>
            </a:pPr>
            <a:r>
              <a:rPr lang="en-US" sz="1100" dirty="0">
                <a:solidFill>
                  <a:srgbClr val="666C64"/>
                </a:solidFill>
              </a:rPr>
              <a:t>The technical depth is in state, compensation, and reconciliation.</a:t>
            </a:r>
            <a:endParaRPr lang="en-US" sz="1100" dirty="0"/>
          </a:p>
        </p:txBody>
      </p:sp>
      <p:sp>
        <p:nvSpPr>
          <p:cNvPr id="8" name="Shape 6"/>
          <p:cNvSpPr/>
          <p:nvPr/>
        </p:nvSpPr>
        <p:spPr>
          <a:xfrm>
            <a:off x="566928" y="6510528"/>
            <a:ext cx="11045952" cy="0"/>
          </a:xfrm>
          <a:prstGeom prst="line">
            <a:avLst/>
          </a:prstGeom>
          <a:noFill/>
          <a:ln w="8890">
            <a:solidFill>
              <a:srgbClr val="DFE2DB"/>
            </a:solidFill>
            <a:prstDash val="solid"/>
          </a:ln>
        </p:spPr>
      </p:sp>
      <p:sp>
        <p:nvSpPr>
          <p:cNvPr id="9" name="Text 7"/>
          <p:cNvSpPr/>
          <p:nvPr/>
        </p:nvSpPr>
        <p:spPr>
          <a:xfrm>
            <a:off x="566928" y="6565392"/>
            <a:ext cx="3108960" cy="146304"/>
          </a:xfrm>
          <a:prstGeom prst="rect">
            <a:avLst/>
          </a:prstGeom>
          <a:noFill/>
          <a:ln/>
        </p:spPr>
        <p:txBody>
          <a:bodyPr wrap="square" lIns="0" tIns="0" rIns="0" bIns="0" rtlCol="0" anchor="ctr"/>
          <a:lstStyle/>
          <a:p>
            <a:pPr indent="0" marL="0">
              <a:buNone/>
            </a:pPr>
            <a:r>
              <a:rPr lang="en-US" sz="720" b="1" spc="140" kern="0" dirty="0">
                <a:solidFill>
                  <a:srgbClr val="666C64"/>
                </a:solidFill>
              </a:rPr>
              <a:t>AFFORDABLE COMMERCE</a:t>
            </a:r>
            <a:endParaRPr lang="en-US" sz="720" dirty="0"/>
          </a:p>
        </p:txBody>
      </p:sp>
      <p:sp>
        <p:nvSpPr>
          <p:cNvPr id="10" name="Text 8"/>
          <p:cNvSpPr/>
          <p:nvPr/>
        </p:nvSpPr>
        <p:spPr>
          <a:xfrm>
            <a:off x="11155680" y="6556248"/>
            <a:ext cx="457200" cy="155448"/>
          </a:xfrm>
          <a:prstGeom prst="rect">
            <a:avLst/>
          </a:prstGeom>
          <a:noFill/>
          <a:ln/>
        </p:spPr>
        <p:txBody>
          <a:bodyPr wrap="square" lIns="0" tIns="0" rIns="0" bIns="0" rtlCol="0" anchor="ctr"/>
          <a:lstStyle/>
          <a:p>
            <a:pPr algn="r" indent="0" marL="0">
              <a:buNone/>
            </a:pPr>
            <a:r>
              <a:rPr lang="en-US" sz="800" b="1" dirty="0">
                <a:solidFill>
                  <a:srgbClr val="666C64"/>
                </a:solidFill>
              </a:rPr>
              <a:t>06</a:t>
            </a:r>
            <a:endParaRPr lang="en-US" sz="800" dirty="0"/>
          </a:p>
        </p:txBody>
      </p:sp>
      <p:sp>
        <p:nvSpPr>
          <p:cNvPr id="12" name="Shape 9"/>
          <p:cNvSpPr/>
          <p:nvPr/>
        </p:nvSpPr>
        <p:spPr>
          <a:xfrm>
            <a:off x="594360" y="2121408"/>
            <a:ext cx="1572768" cy="822960"/>
          </a:xfrm>
          <a:prstGeom prst="roundRect">
            <a:avLst>
              <a:gd name="adj" fmla="val 6667"/>
            </a:avLst>
          </a:prstGeom>
          <a:solidFill>
            <a:srgbClr val="E8EDFF"/>
          </a:solidFill>
          <a:ln w="10160">
            <a:solidFill>
              <a:srgbClr val="3566E8"/>
            </a:solidFill>
            <a:prstDash val="solid"/>
          </a:ln>
        </p:spPr>
      </p:sp>
      <p:sp>
        <p:nvSpPr>
          <p:cNvPr id="13" name="Text 10"/>
          <p:cNvSpPr/>
          <p:nvPr/>
        </p:nvSpPr>
        <p:spPr>
          <a:xfrm>
            <a:off x="685800" y="2221992"/>
            <a:ext cx="1389888" cy="182880"/>
          </a:xfrm>
          <a:prstGeom prst="rect">
            <a:avLst/>
          </a:prstGeom>
          <a:noFill/>
          <a:ln/>
        </p:spPr>
        <p:txBody>
          <a:bodyPr wrap="square" lIns="0" tIns="0" rIns="0" bIns="0" rtlCol="0" anchor="ctr">
            <a:normAutofit/>
          </a:bodyPr>
          <a:lstStyle/>
          <a:p>
            <a:pPr algn="ctr" indent="0" marL="0">
              <a:buNone/>
            </a:pPr>
            <a:r>
              <a:rPr lang="en-US" sz="1000" b="1" dirty="0">
                <a:solidFill>
                  <a:srgbClr val="171817"/>
                </a:solidFill>
              </a:rPr>
              <a:t>Borrower app</a:t>
            </a:r>
            <a:endParaRPr lang="en-US" sz="1000" dirty="0"/>
          </a:p>
        </p:txBody>
      </p:sp>
      <p:sp>
        <p:nvSpPr>
          <p:cNvPr id="14" name="Text 11"/>
          <p:cNvSpPr/>
          <p:nvPr/>
        </p:nvSpPr>
        <p:spPr>
          <a:xfrm>
            <a:off x="676656" y="2468880"/>
            <a:ext cx="1408176" cy="420624"/>
          </a:xfrm>
          <a:prstGeom prst="rect">
            <a:avLst/>
          </a:prstGeom>
          <a:noFill/>
          <a:ln/>
        </p:spPr>
        <p:txBody>
          <a:bodyPr wrap="square" lIns="0" tIns="0" rIns="0" bIns="0" rtlCol="0" anchor="ctr">
            <a:normAutofit/>
          </a:bodyPr>
          <a:lstStyle/>
          <a:p>
            <a:pPr algn="ctr" indent="0" marL="0">
              <a:buNone/>
            </a:pPr>
            <a:r>
              <a:rPr lang="en-US" sz="740" dirty="0">
                <a:solidFill>
                  <a:srgbClr val="666C64"/>
                </a:solidFill>
              </a:rPr>
              <a:t>In-app journey</a:t>
            </a:r>
            <a:endParaRPr lang="en-US" sz="740" dirty="0"/>
          </a:p>
        </p:txBody>
      </p:sp>
      <p:sp>
        <p:nvSpPr>
          <p:cNvPr id="15" name="Shape 12"/>
          <p:cNvSpPr/>
          <p:nvPr/>
        </p:nvSpPr>
        <p:spPr>
          <a:xfrm>
            <a:off x="2258568" y="2423160"/>
            <a:ext cx="182880" cy="228600"/>
          </a:xfrm>
          <a:prstGeom prst="chevron">
            <a:avLst/>
          </a:prstGeom>
          <a:solidFill>
            <a:srgbClr val="C9CDC4"/>
          </a:solidFill>
          <a:ln w="12700">
            <a:solidFill>
              <a:srgbClr val="C9CDC4"/>
            </a:solidFill>
            <a:prstDash val="solid"/>
          </a:ln>
        </p:spPr>
      </p:sp>
      <p:sp>
        <p:nvSpPr>
          <p:cNvPr id="16" name="Shape 13"/>
          <p:cNvSpPr/>
          <p:nvPr/>
        </p:nvSpPr>
        <p:spPr>
          <a:xfrm>
            <a:off x="2606040" y="2121408"/>
            <a:ext cx="1572768" cy="822960"/>
          </a:xfrm>
          <a:prstGeom prst="roundRect">
            <a:avLst>
              <a:gd name="adj" fmla="val 6667"/>
            </a:avLst>
          </a:prstGeom>
          <a:solidFill>
            <a:srgbClr val="FFFFFF"/>
          </a:solidFill>
          <a:ln w="10160">
            <a:solidFill>
              <a:srgbClr val="C9CDC4"/>
            </a:solidFill>
            <a:prstDash val="solid"/>
          </a:ln>
        </p:spPr>
      </p:sp>
      <p:sp>
        <p:nvSpPr>
          <p:cNvPr id="17" name="Text 14"/>
          <p:cNvSpPr/>
          <p:nvPr/>
        </p:nvSpPr>
        <p:spPr>
          <a:xfrm>
            <a:off x="2697480" y="2221992"/>
            <a:ext cx="1389888" cy="182880"/>
          </a:xfrm>
          <a:prstGeom prst="rect">
            <a:avLst/>
          </a:prstGeom>
          <a:noFill/>
          <a:ln/>
        </p:spPr>
        <p:txBody>
          <a:bodyPr wrap="square" lIns="0" tIns="0" rIns="0" bIns="0" rtlCol="0" anchor="ctr">
            <a:normAutofit/>
          </a:bodyPr>
          <a:lstStyle/>
          <a:p>
            <a:pPr algn="ctr" indent="0" marL="0">
              <a:buNone/>
            </a:pPr>
            <a:r>
              <a:rPr lang="en-US" sz="1000" b="1" dirty="0">
                <a:solidFill>
                  <a:srgbClr val="171817"/>
                </a:solidFill>
              </a:rPr>
              <a:t>Catalogue</a:t>
            </a:r>
            <a:endParaRPr lang="en-US" sz="1000" dirty="0"/>
          </a:p>
        </p:txBody>
      </p:sp>
      <p:sp>
        <p:nvSpPr>
          <p:cNvPr id="18" name="Text 15"/>
          <p:cNvSpPr/>
          <p:nvPr/>
        </p:nvSpPr>
        <p:spPr>
          <a:xfrm>
            <a:off x="2688336" y="2468880"/>
            <a:ext cx="1408176" cy="420624"/>
          </a:xfrm>
          <a:prstGeom prst="rect">
            <a:avLst/>
          </a:prstGeom>
          <a:noFill/>
          <a:ln/>
        </p:spPr>
        <p:txBody>
          <a:bodyPr wrap="square" lIns="0" tIns="0" rIns="0" bIns="0" rtlCol="0" anchor="ctr">
            <a:normAutofit/>
          </a:bodyPr>
          <a:lstStyle/>
          <a:p>
            <a:pPr algn="ctr" indent="0" marL="0">
              <a:buNone/>
            </a:pPr>
            <a:r>
              <a:rPr lang="en-US" sz="740" dirty="0">
                <a:solidFill>
                  <a:srgbClr val="666C64"/>
                </a:solidFill>
              </a:rPr>
              <a:t>Valid supply</a:t>
            </a:r>
            <a:endParaRPr lang="en-US" sz="740" dirty="0"/>
          </a:p>
        </p:txBody>
      </p:sp>
      <p:sp>
        <p:nvSpPr>
          <p:cNvPr id="19" name="Shape 16"/>
          <p:cNvSpPr/>
          <p:nvPr/>
        </p:nvSpPr>
        <p:spPr>
          <a:xfrm>
            <a:off x="4270248" y="2423160"/>
            <a:ext cx="182880" cy="228600"/>
          </a:xfrm>
          <a:prstGeom prst="chevron">
            <a:avLst/>
          </a:prstGeom>
          <a:solidFill>
            <a:srgbClr val="C9CDC4"/>
          </a:solidFill>
          <a:ln w="12700">
            <a:solidFill>
              <a:srgbClr val="C9CDC4"/>
            </a:solidFill>
            <a:prstDash val="solid"/>
          </a:ln>
        </p:spPr>
      </p:sp>
      <p:sp>
        <p:nvSpPr>
          <p:cNvPr id="20" name="Shape 17"/>
          <p:cNvSpPr/>
          <p:nvPr/>
        </p:nvSpPr>
        <p:spPr>
          <a:xfrm>
            <a:off x="4617720" y="2121408"/>
            <a:ext cx="1572768" cy="822960"/>
          </a:xfrm>
          <a:prstGeom prst="roundRect">
            <a:avLst>
              <a:gd name="adj" fmla="val 6667"/>
            </a:avLst>
          </a:prstGeom>
          <a:solidFill>
            <a:srgbClr val="FFFFFF"/>
          </a:solidFill>
          <a:ln w="10160">
            <a:solidFill>
              <a:srgbClr val="C9CDC4"/>
            </a:solidFill>
            <a:prstDash val="solid"/>
          </a:ln>
        </p:spPr>
      </p:sp>
      <p:sp>
        <p:nvSpPr>
          <p:cNvPr id="21" name="Text 18"/>
          <p:cNvSpPr/>
          <p:nvPr/>
        </p:nvSpPr>
        <p:spPr>
          <a:xfrm>
            <a:off x="4709160" y="2221992"/>
            <a:ext cx="1389888" cy="182880"/>
          </a:xfrm>
          <a:prstGeom prst="rect">
            <a:avLst/>
          </a:prstGeom>
          <a:noFill/>
          <a:ln/>
        </p:spPr>
        <p:txBody>
          <a:bodyPr wrap="square" lIns="0" tIns="0" rIns="0" bIns="0" rtlCol="0" anchor="ctr">
            <a:normAutofit/>
          </a:bodyPr>
          <a:lstStyle/>
          <a:p>
            <a:pPr algn="ctr" indent="0" marL="0">
              <a:buNone/>
            </a:pPr>
            <a:r>
              <a:rPr lang="en-US" sz="1000" b="1" dirty="0">
                <a:solidFill>
                  <a:srgbClr val="171817"/>
                </a:solidFill>
              </a:rPr>
              <a:t>Eligibility</a:t>
            </a:r>
            <a:endParaRPr lang="en-US" sz="1000" dirty="0"/>
          </a:p>
        </p:txBody>
      </p:sp>
      <p:sp>
        <p:nvSpPr>
          <p:cNvPr id="22" name="Text 19"/>
          <p:cNvSpPr/>
          <p:nvPr/>
        </p:nvSpPr>
        <p:spPr>
          <a:xfrm>
            <a:off x="4700016" y="2468880"/>
            <a:ext cx="1408176" cy="420624"/>
          </a:xfrm>
          <a:prstGeom prst="rect">
            <a:avLst/>
          </a:prstGeom>
          <a:noFill/>
          <a:ln/>
        </p:spPr>
        <p:txBody>
          <a:bodyPr wrap="square" lIns="0" tIns="0" rIns="0" bIns="0" rtlCol="0" anchor="ctr">
            <a:normAutofit/>
          </a:bodyPr>
          <a:lstStyle/>
          <a:p>
            <a:pPr algn="ctr" indent="0" marL="0">
              <a:buNone/>
            </a:pPr>
            <a:r>
              <a:rPr lang="en-US" sz="740" dirty="0">
                <a:solidFill>
                  <a:srgbClr val="666C64"/>
                </a:solidFill>
              </a:rPr>
              <a:t>User + SKU policy</a:t>
            </a:r>
            <a:endParaRPr lang="en-US" sz="740" dirty="0"/>
          </a:p>
        </p:txBody>
      </p:sp>
      <p:sp>
        <p:nvSpPr>
          <p:cNvPr id="23" name="Shape 20"/>
          <p:cNvSpPr/>
          <p:nvPr/>
        </p:nvSpPr>
        <p:spPr>
          <a:xfrm>
            <a:off x="6281928" y="2423160"/>
            <a:ext cx="182880" cy="228600"/>
          </a:xfrm>
          <a:prstGeom prst="chevron">
            <a:avLst/>
          </a:prstGeom>
          <a:solidFill>
            <a:srgbClr val="C9CDC4"/>
          </a:solidFill>
          <a:ln w="12700">
            <a:solidFill>
              <a:srgbClr val="C9CDC4"/>
            </a:solidFill>
            <a:prstDash val="solid"/>
          </a:ln>
        </p:spPr>
      </p:sp>
      <p:sp>
        <p:nvSpPr>
          <p:cNvPr id="24" name="Shape 21"/>
          <p:cNvSpPr/>
          <p:nvPr/>
        </p:nvSpPr>
        <p:spPr>
          <a:xfrm>
            <a:off x="6629400" y="2121408"/>
            <a:ext cx="1572768" cy="822960"/>
          </a:xfrm>
          <a:prstGeom prst="roundRect">
            <a:avLst>
              <a:gd name="adj" fmla="val 6667"/>
            </a:avLst>
          </a:prstGeom>
          <a:solidFill>
            <a:srgbClr val="EFF9CB"/>
          </a:solidFill>
          <a:ln w="10160">
            <a:solidFill>
              <a:srgbClr val="D4E790"/>
            </a:solidFill>
            <a:prstDash val="solid"/>
          </a:ln>
        </p:spPr>
      </p:sp>
      <p:sp>
        <p:nvSpPr>
          <p:cNvPr id="25" name="Text 22"/>
          <p:cNvSpPr/>
          <p:nvPr/>
        </p:nvSpPr>
        <p:spPr>
          <a:xfrm>
            <a:off x="6720840" y="2221992"/>
            <a:ext cx="1389888" cy="182880"/>
          </a:xfrm>
          <a:prstGeom prst="rect">
            <a:avLst/>
          </a:prstGeom>
          <a:noFill/>
          <a:ln/>
        </p:spPr>
        <p:txBody>
          <a:bodyPr wrap="square" lIns="0" tIns="0" rIns="0" bIns="0" rtlCol="0" anchor="ctr">
            <a:normAutofit/>
          </a:bodyPr>
          <a:lstStyle/>
          <a:p>
            <a:pPr algn="ctr" indent="0" marL="0">
              <a:buNone/>
            </a:pPr>
            <a:r>
              <a:rPr lang="en-US" sz="1000" b="1" dirty="0">
                <a:solidFill>
                  <a:srgbClr val="171817"/>
                </a:solidFill>
              </a:rPr>
              <a:t>Offer engine</a:t>
            </a:r>
            <a:endParaRPr lang="en-US" sz="1000" dirty="0"/>
          </a:p>
        </p:txBody>
      </p:sp>
      <p:sp>
        <p:nvSpPr>
          <p:cNvPr id="26" name="Text 23"/>
          <p:cNvSpPr/>
          <p:nvPr/>
        </p:nvSpPr>
        <p:spPr>
          <a:xfrm>
            <a:off x="6711696" y="2468880"/>
            <a:ext cx="1408176" cy="420624"/>
          </a:xfrm>
          <a:prstGeom prst="rect">
            <a:avLst/>
          </a:prstGeom>
          <a:noFill/>
          <a:ln/>
        </p:spPr>
        <p:txBody>
          <a:bodyPr wrap="square" lIns="0" tIns="0" rIns="0" bIns="0" rtlCol="0" anchor="ctr">
            <a:normAutofit/>
          </a:bodyPr>
          <a:lstStyle/>
          <a:p>
            <a:pPr algn="ctr" indent="0" marL="0">
              <a:buNone/>
            </a:pPr>
            <a:r>
              <a:rPr lang="en-US" sz="740" dirty="0">
                <a:solidFill>
                  <a:srgbClr val="666C64"/>
                </a:solidFill>
              </a:rPr>
              <a:t>Frozen terms</a:t>
            </a:r>
            <a:endParaRPr lang="en-US" sz="740" dirty="0"/>
          </a:p>
        </p:txBody>
      </p:sp>
      <p:sp>
        <p:nvSpPr>
          <p:cNvPr id="27" name="Shape 24"/>
          <p:cNvSpPr/>
          <p:nvPr/>
        </p:nvSpPr>
        <p:spPr>
          <a:xfrm>
            <a:off x="8293608" y="2423160"/>
            <a:ext cx="182880" cy="228600"/>
          </a:xfrm>
          <a:prstGeom prst="chevron">
            <a:avLst/>
          </a:prstGeom>
          <a:solidFill>
            <a:srgbClr val="C9CDC4"/>
          </a:solidFill>
          <a:ln w="12700">
            <a:solidFill>
              <a:srgbClr val="C9CDC4"/>
            </a:solidFill>
            <a:prstDash val="solid"/>
          </a:ln>
        </p:spPr>
      </p:sp>
      <p:sp>
        <p:nvSpPr>
          <p:cNvPr id="28" name="Shape 25"/>
          <p:cNvSpPr/>
          <p:nvPr/>
        </p:nvSpPr>
        <p:spPr>
          <a:xfrm>
            <a:off x="8641080" y="2121408"/>
            <a:ext cx="1572768" cy="822960"/>
          </a:xfrm>
          <a:prstGeom prst="roundRect">
            <a:avLst>
              <a:gd name="adj" fmla="val 6667"/>
            </a:avLst>
          </a:prstGeom>
          <a:solidFill>
            <a:srgbClr val="171817"/>
          </a:solidFill>
          <a:ln w="10160">
            <a:solidFill>
              <a:srgbClr val="171817"/>
            </a:solidFill>
            <a:prstDash val="solid"/>
          </a:ln>
        </p:spPr>
      </p:sp>
      <p:sp>
        <p:nvSpPr>
          <p:cNvPr id="29" name="Text 26"/>
          <p:cNvSpPr/>
          <p:nvPr/>
        </p:nvSpPr>
        <p:spPr>
          <a:xfrm>
            <a:off x="8732520" y="2221992"/>
            <a:ext cx="1389888" cy="182880"/>
          </a:xfrm>
          <a:prstGeom prst="rect">
            <a:avLst/>
          </a:prstGeom>
          <a:noFill/>
          <a:ln/>
        </p:spPr>
        <p:txBody>
          <a:bodyPr wrap="square" lIns="0" tIns="0" rIns="0" bIns="0" rtlCol="0" anchor="ctr">
            <a:normAutofit/>
          </a:bodyPr>
          <a:lstStyle/>
          <a:p>
            <a:pPr algn="ctr" indent="0" marL="0">
              <a:buNone/>
            </a:pPr>
            <a:r>
              <a:rPr lang="en-US" sz="1000" b="1" dirty="0">
                <a:solidFill>
                  <a:srgbClr val="FFFFFF"/>
                </a:solidFill>
              </a:rPr>
              <a:t>Checkout</a:t>
            </a:r>
            <a:endParaRPr lang="en-US" sz="1000" dirty="0"/>
          </a:p>
        </p:txBody>
      </p:sp>
      <p:sp>
        <p:nvSpPr>
          <p:cNvPr id="30" name="Text 27"/>
          <p:cNvSpPr/>
          <p:nvPr/>
        </p:nvSpPr>
        <p:spPr>
          <a:xfrm>
            <a:off x="8723376" y="2468880"/>
            <a:ext cx="1408176" cy="420624"/>
          </a:xfrm>
          <a:prstGeom prst="rect">
            <a:avLst/>
          </a:prstGeom>
          <a:noFill/>
          <a:ln/>
        </p:spPr>
        <p:txBody>
          <a:bodyPr wrap="square" lIns="0" tIns="0" rIns="0" bIns="0" rtlCol="0" anchor="ctr">
            <a:normAutofit/>
          </a:bodyPr>
          <a:lstStyle/>
          <a:p>
            <a:pPr algn="ctr" indent="0" marL="0">
              <a:buNone/>
            </a:pPr>
            <a:r>
              <a:rPr lang="en-US" sz="740" dirty="0">
                <a:solidFill>
                  <a:srgbClr val="D7DDD5"/>
                </a:solidFill>
              </a:rPr>
              <a:t>Durable saga</a:t>
            </a:r>
            <a:endParaRPr lang="en-US" sz="740" dirty="0"/>
          </a:p>
        </p:txBody>
      </p:sp>
      <p:sp>
        <p:nvSpPr>
          <p:cNvPr id="31" name="Shape 28"/>
          <p:cNvSpPr/>
          <p:nvPr/>
        </p:nvSpPr>
        <p:spPr>
          <a:xfrm>
            <a:off x="6446520" y="3429000"/>
            <a:ext cx="1600200" cy="768096"/>
          </a:xfrm>
          <a:prstGeom prst="roundRect">
            <a:avLst>
              <a:gd name="adj" fmla="val 7143"/>
            </a:avLst>
          </a:prstGeom>
          <a:solidFill>
            <a:srgbClr val="E8EDFF"/>
          </a:solidFill>
          <a:ln w="10160">
            <a:solidFill>
              <a:srgbClr val="3566E8"/>
            </a:solidFill>
            <a:prstDash val="solid"/>
          </a:ln>
        </p:spPr>
      </p:sp>
      <p:sp>
        <p:nvSpPr>
          <p:cNvPr id="32" name="Text 29"/>
          <p:cNvSpPr/>
          <p:nvPr/>
        </p:nvSpPr>
        <p:spPr>
          <a:xfrm>
            <a:off x="6537960" y="3529584"/>
            <a:ext cx="1417320" cy="182880"/>
          </a:xfrm>
          <a:prstGeom prst="rect">
            <a:avLst/>
          </a:prstGeom>
          <a:noFill/>
          <a:ln/>
        </p:spPr>
        <p:txBody>
          <a:bodyPr wrap="square" lIns="0" tIns="0" rIns="0" bIns="0" rtlCol="0" anchor="ctr">
            <a:normAutofit/>
          </a:bodyPr>
          <a:lstStyle/>
          <a:p>
            <a:pPr algn="ctr" indent="0" marL="0">
              <a:buNone/>
            </a:pPr>
            <a:r>
              <a:rPr lang="en-US" sz="1000" b="1" dirty="0">
                <a:solidFill>
                  <a:srgbClr val="171817"/>
                </a:solidFill>
              </a:rPr>
              <a:t>Payment + mandate</a:t>
            </a:r>
            <a:endParaRPr lang="en-US" sz="1000" dirty="0"/>
          </a:p>
        </p:txBody>
      </p:sp>
      <p:sp>
        <p:nvSpPr>
          <p:cNvPr id="33" name="Text 30"/>
          <p:cNvSpPr/>
          <p:nvPr/>
        </p:nvSpPr>
        <p:spPr>
          <a:xfrm>
            <a:off x="6528816" y="3776472"/>
            <a:ext cx="1435608" cy="365760"/>
          </a:xfrm>
          <a:prstGeom prst="rect">
            <a:avLst/>
          </a:prstGeom>
          <a:noFill/>
          <a:ln/>
        </p:spPr>
        <p:txBody>
          <a:bodyPr wrap="square" lIns="0" tIns="0" rIns="0" bIns="0" rtlCol="0" anchor="ctr">
            <a:normAutofit/>
          </a:bodyPr>
          <a:lstStyle/>
          <a:p>
            <a:pPr algn="ctr" indent="0" marL="0">
              <a:buNone/>
            </a:pPr>
            <a:r>
              <a:rPr lang="en-US" sz="740" dirty="0">
                <a:solidFill>
                  <a:srgbClr val="666C64"/>
                </a:solidFill>
              </a:rPr>
              <a:t>Authorisation truth</a:t>
            </a:r>
            <a:endParaRPr lang="en-US" sz="740" dirty="0"/>
          </a:p>
        </p:txBody>
      </p:sp>
      <p:sp>
        <p:nvSpPr>
          <p:cNvPr id="34" name="Shape 31"/>
          <p:cNvSpPr/>
          <p:nvPr/>
        </p:nvSpPr>
        <p:spPr>
          <a:xfrm>
            <a:off x="8375904" y="2935224"/>
            <a:ext cx="-1133856" cy="493776"/>
          </a:xfrm>
          <a:prstGeom prst="line">
            <a:avLst/>
          </a:prstGeom>
          <a:noFill/>
          <a:ln w="15240">
            <a:solidFill>
              <a:srgbClr val="C9CDC4"/>
            </a:solidFill>
            <a:prstDash val="solid"/>
            <a:headEnd type="none"/>
            <a:tailEnd type="triangle"/>
          </a:ln>
        </p:spPr>
      </p:sp>
      <p:sp>
        <p:nvSpPr>
          <p:cNvPr id="35" name="Shape 32"/>
          <p:cNvSpPr/>
          <p:nvPr/>
        </p:nvSpPr>
        <p:spPr>
          <a:xfrm>
            <a:off x="8339328" y="3429000"/>
            <a:ext cx="1600200" cy="768096"/>
          </a:xfrm>
          <a:prstGeom prst="roundRect">
            <a:avLst>
              <a:gd name="adj" fmla="val 7143"/>
            </a:avLst>
          </a:prstGeom>
          <a:solidFill>
            <a:srgbClr val="FFEBE8"/>
          </a:solidFill>
          <a:ln w="10160">
            <a:solidFill>
              <a:srgbClr val="F26A5D"/>
            </a:solidFill>
            <a:prstDash val="solid"/>
          </a:ln>
        </p:spPr>
      </p:sp>
      <p:sp>
        <p:nvSpPr>
          <p:cNvPr id="36" name="Text 33"/>
          <p:cNvSpPr/>
          <p:nvPr/>
        </p:nvSpPr>
        <p:spPr>
          <a:xfrm>
            <a:off x="8430768" y="3529584"/>
            <a:ext cx="1417320" cy="182880"/>
          </a:xfrm>
          <a:prstGeom prst="rect">
            <a:avLst/>
          </a:prstGeom>
          <a:noFill/>
          <a:ln/>
        </p:spPr>
        <p:txBody>
          <a:bodyPr wrap="square" lIns="0" tIns="0" rIns="0" bIns="0" rtlCol="0" anchor="ctr">
            <a:normAutofit/>
          </a:bodyPr>
          <a:lstStyle/>
          <a:p>
            <a:pPr algn="ctr" indent="0" marL="0">
              <a:buNone/>
            </a:pPr>
            <a:r>
              <a:rPr lang="en-US" sz="1000" b="1" dirty="0">
                <a:solidFill>
                  <a:srgbClr val="171817"/>
                </a:solidFill>
              </a:rPr>
              <a:t>Lender</a:t>
            </a:r>
            <a:endParaRPr lang="en-US" sz="1000" dirty="0"/>
          </a:p>
        </p:txBody>
      </p:sp>
      <p:sp>
        <p:nvSpPr>
          <p:cNvPr id="37" name="Text 34"/>
          <p:cNvSpPr/>
          <p:nvPr/>
        </p:nvSpPr>
        <p:spPr>
          <a:xfrm>
            <a:off x="8421624" y="3776472"/>
            <a:ext cx="1435608" cy="365760"/>
          </a:xfrm>
          <a:prstGeom prst="rect">
            <a:avLst/>
          </a:prstGeom>
          <a:noFill/>
          <a:ln/>
        </p:spPr>
        <p:txBody>
          <a:bodyPr wrap="square" lIns="0" tIns="0" rIns="0" bIns="0" rtlCol="0" anchor="ctr">
            <a:normAutofit/>
          </a:bodyPr>
          <a:lstStyle/>
          <a:p>
            <a:pPr algn="ctr" indent="0" marL="0">
              <a:buNone/>
            </a:pPr>
            <a:r>
              <a:rPr lang="en-US" sz="740" dirty="0">
                <a:solidFill>
                  <a:srgbClr val="666C64"/>
                </a:solidFill>
              </a:rPr>
              <a:t>Legal credit truth</a:t>
            </a:r>
            <a:endParaRPr lang="en-US" sz="740" dirty="0"/>
          </a:p>
        </p:txBody>
      </p:sp>
      <p:sp>
        <p:nvSpPr>
          <p:cNvPr id="38" name="Shape 35"/>
          <p:cNvSpPr/>
          <p:nvPr/>
        </p:nvSpPr>
        <p:spPr>
          <a:xfrm>
            <a:off x="8375904" y="2935224"/>
            <a:ext cx="758952" cy="493776"/>
          </a:xfrm>
          <a:prstGeom prst="line">
            <a:avLst/>
          </a:prstGeom>
          <a:noFill/>
          <a:ln w="15240">
            <a:solidFill>
              <a:srgbClr val="C9CDC4"/>
            </a:solidFill>
            <a:prstDash val="solid"/>
            <a:headEnd type="none"/>
            <a:tailEnd type="triangle"/>
          </a:ln>
        </p:spPr>
      </p:sp>
      <p:sp>
        <p:nvSpPr>
          <p:cNvPr id="39" name="Shape 36"/>
          <p:cNvSpPr/>
          <p:nvPr/>
        </p:nvSpPr>
        <p:spPr>
          <a:xfrm>
            <a:off x="10232136" y="3429000"/>
            <a:ext cx="1600200" cy="768096"/>
          </a:xfrm>
          <a:prstGeom prst="roundRect">
            <a:avLst>
              <a:gd name="adj" fmla="val 7143"/>
            </a:avLst>
          </a:prstGeom>
          <a:solidFill>
            <a:srgbClr val="EFF9CB"/>
          </a:solidFill>
          <a:ln w="10160">
            <a:solidFill>
              <a:srgbClr val="668700"/>
            </a:solidFill>
            <a:prstDash val="solid"/>
          </a:ln>
        </p:spPr>
      </p:sp>
      <p:sp>
        <p:nvSpPr>
          <p:cNvPr id="40" name="Text 37"/>
          <p:cNvSpPr/>
          <p:nvPr/>
        </p:nvSpPr>
        <p:spPr>
          <a:xfrm>
            <a:off x="10323576" y="3529584"/>
            <a:ext cx="1417320" cy="182880"/>
          </a:xfrm>
          <a:prstGeom prst="rect">
            <a:avLst/>
          </a:prstGeom>
          <a:noFill/>
          <a:ln/>
        </p:spPr>
        <p:txBody>
          <a:bodyPr wrap="square" lIns="0" tIns="0" rIns="0" bIns="0" rtlCol="0" anchor="ctr">
            <a:normAutofit/>
          </a:bodyPr>
          <a:lstStyle/>
          <a:p>
            <a:pPr algn="ctr" indent="0" marL="0">
              <a:buNone/>
            </a:pPr>
            <a:r>
              <a:rPr lang="en-US" sz="1000" b="1" dirty="0">
                <a:solidFill>
                  <a:srgbClr val="171817"/>
                </a:solidFill>
              </a:rPr>
              <a:t>Merchant order</a:t>
            </a:r>
            <a:endParaRPr lang="en-US" sz="1000" dirty="0"/>
          </a:p>
        </p:txBody>
      </p:sp>
      <p:sp>
        <p:nvSpPr>
          <p:cNvPr id="41" name="Text 38"/>
          <p:cNvSpPr/>
          <p:nvPr/>
        </p:nvSpPr>
        <p:spPr>
          <a:xfrm>
            <a:off x="10314432" y="3776472"/>
            <a:ext cx="1435608" cy="365760"/>
          </a:xfrm>
          <a:prstGeom prst="rect">
            <a:avLst/>
          </a:prstGeom>
          <a:noFill/>
          <a:ln/>
        </p:spPr>
        <p:txBody>
          <a:bodyPr wrap="square" lIns="0" tIns="0" rIns="0" bIns="0" rtlCol="0" anchor="ctr">
            <a:normAutofit/>
          </a:bodyPr>
          <a:lstStyle/>
          <a:p>
            <a:pPr algn="ctr" indent="0" marL="0">
              <a:buNone/>
            </a:pPr>
            <a:r>
              <a:rPr lang="en-US" sz="740" dirty="0">
                <a:solidFill>
                  <a:srgbClr val="666C64"/>
                </a:solidFill>
              </a:rPr>
              <a:t>Fulfilment truth</a:t>
            </a:r>
            <a:endParaRPr lang="en-US" sz="740" dirty="0"/>
          </a:p>
        </p:txBody>
      </p:sp>
      <p:sp>
        <p:nvSpPr>
          <p:cNvPr id="42" name="Shape 39"/>
          <p:cNvSpPr/>
          <p:nvPr/>
        </p:nvSpPr>
        <p:spPr>
          <a:xfrm>
            <a:off x="8375904" y="2935224"/>
            <a:ext cx="2651760" cy="493776"/>
          </a:xfrm>
          <a:prstGeom prst="line">
            <a:avLst/>
          </a:prstGeom>
          <a:noFill/>
          <a:ln w="15240">
            <a:solidFill>
              <a:srgbClr val="C9CDC4"/>
            </a:solidFill>
            <a:prstDash val="solid"/>
            <a:headEnd type="none"/>
            <a:tailEnd type="triangle"/>
          </a:ln>
        </p:spPr>
      </p:sp>
      <p:sp>
        <p:nvSpPr>
          <p:cNvPr id="43" name="Shape 40"/>
          <p:cNvSpPr/>
          <p:nvPr/>
        </p:nvSpPr>
        <p:spPr>
          <a:xfrm>
            <a:off x="594360" y="3429000"/>
            <a:ext cx="5230368" cy="2267712"/>
          </a:xfrm>
          <a:prstGeom prst="roundRect">
            <a:avLst>
              <a:gd name="adj" fmla="val 2419"/>
            </a:avLst>
          </a:prstGeom>
          <a:solidFill>
            <a:srgbClr val="171817"/>
          </a:solidFill>
          <a:ln w="10160">
            <a:solidFill>
              <a:srgbClr val="171817"/>
            </a:solidFill>
            <a:prstDash val="solid"/>
          </a:ln>
        </p:spPr>
      </p:sp>
      <p:sp>
        <p:nvSpPr>
          <p:cNvPr id="44" name="Text 41"/>
          <p:cNvSpPr/>
          <p:nvPr/>
        </p:nvSpPr>
        <p:spPr>
          <a:xfrm>
            <a:off x="850392" y="3694176"/>
            <a:ext cx="2103120" cy="146304"/>
          </a:xfrm>
          <a:prstGeom prst="rect">
            <a:avLst/>
          </a:prstGeom>
          <a:noFill/>
          <a:ln/>
        </p:spPr>
        <p:txBody>
          <a:bodyPr wrap="square" lIns="0" tIns="0" rIns="0" bIns="0" rtlCol="0" anchor="ctr"/>
          <a:lstStyle/>
          <a:p>
            <a:pPr indent="0" marL="0">
              <a:buNone/>
            </a:pPr>
            <a:r>
              <a:rPr lang="en-US" sz="730" b="1" spc="120" kern="0" dirty="0">
                <a:solidFill>
                  <a:srgbClr val="C9F044"/>
                </a:solidFill>
              </a:rPr>
              <a:t>FAILURE WORTH DESIGNING</a:t>
            </a:r>
            <a:endParaRPr lang="en-US" sz="730" dirty="0"/>
          </a:p>
        </p:txBody>
      </p:sp>
      <p:sp>
        <p:nvSpPr>
          <p:cNvPr id="45" name="Shape 42"/>
          <p:cNvSpPr/>
          <p:nvPr/>
        </p:nvSpPr>
        <p:spPr>
          <a:xfrm>
            <a:off x="859536" y="4041648"/>
            <a:ext cx="201168" cy="201168"/>
          </a:xfrm>
          <a:prstGeom prst="ellipse">
            <a:avLst/>
          </a:prstGeom>
          <a:solidFill>
            <a:srgbClr val="DFF4E5"/>
          </a:solidFill>
          <a:ln w="12700">
            <a:solidFill>
              <a:srgbClr val="237346"/>
            </a:solidFill>
            <a:prstDash val="solid"/>
          </a:ln>
        </p:spPr>
      </p:sp>
      <p:sp>
        <p:nvSpPr>
          <p:cNvPr id="46" name="Text 43"/>
          <p:cNvSpPr/>
          <p:nvPr/>
        </p:nvSpPr>
        <p:spPr>
          <a:xfrm>
            <a:off x="859536" y="4078224"/>
            <a:ext cx="201168" cy="91440"/>
          </a:xfrm>
          <a:prstGeom prst="rect">
            <a:avLst/>
          </a:prstGeom>
          <a:noFill/>
          <a:ln/>
        </p:spPr>
        <p:txBody>
          <a:bodyPr wrap="square" lIns="0" tIns="0" rIns="0" bIns="0" rtlCol="0" anchor="ctr"/>
          <a:lstStyle/>
          <a:p>
            <a:pPr algn="ctr" indent="0" marL="0">
              <a:buNone/>
            </a:pPr>
            <a:r>
              <a:rPr lang="en-US" sz="680" b="1" dirty="0">
                <a:solidFill>
                  <a:srgbClr val="237346"/>
                </a:solidFill>
              </a:rPr>
              <a:t>1</a:t>
            </a:r>
            <a:endParaRPr lang="en-US" sz="680" dirty="0"/>
          </a:p>
        </p:txBody>
      </p:sp>
      <p:sp>
        <p:nvSpPr>
          <p:cNvPr id="47" name="Text 44"/>
          <p:cNvSpPr/>
          <p:nvPr/>
        </p:nvSpPr>
        <p:spPr>
          <a:xfrm>
            <a:off x="1188720" y="4041648"/>
            <a:ext cx="2926080" cy="164592"/>
          </a:xfrm>
          <a:prstGeom prst="rect">
            <a:avLst/>
          </a:prstGeom>
          <a:noFill/>
          <a:ln/>
        </p:spPr>
        <p:txBody>
          <a:bodyPr wrap="square" lIns="0" tIns="0" rIns="0" bIns="0" rtlCol="0" anchor="ctr"/>
          <a:lstStyle/>
          <a:p>
            <a:pPr indent="0" marL="0">
              <a:buNone/>
            </a:pPr>
            <a:r>
              <a:rPr lang="en-US" sz="900" b="1" dirty="0">
                <a:solidFill>
                  <a:srgbClr val="FFFFFF"/>
                </a:solidFill>
              </a:rPr>
              <a:t>Loan booked</a:t>
            </a:r>
            <a:endParaRPr lang="en-US" sz="900" dirty="0"/>
          </a:p>
        </p:txBody>
      </p:sp>
      <p:sp>
        <p:nvSpPr>
          <p:cNvPr id="48" name="Shape 45"/>
          <p:cNvSpPr/>
          <p:nvPr/>
        </p:nvSpPr>
        <p:spPr>
          <a:xfrm>
            <a:off x="859536" y="4398264"/>
            <a:ext cx="201168" cy="201168"/>
          </a:xfrm>
          <a:prstGeom prst="ellipse">
            <a:avLst/>
          </a:prstGeom>
          <a:solidFill>
            <a:srgbClr val="FFEBE8"/>
          </a:solidFill>
          <a:ln w="12700">
            <a:solidFill>
              <a:srgbClr val="F26A5D"/>
            </a:solidFill>
            <a:prstDash val="solid"/>
          </a:ln>
        </p:spPr>
      </p:sp>
      <p:sp>
        <p:nvSpPr>
          <p:cNvPr id="49" name="Text 46"/>
          <p:cNvSpPr/>
          <p:nvPr/>
        </p:nvSpPr>
        <p:spPr>
          <a:xfrm>
            <a:off x="859536" y="4434840"/>
            <a:ext cx="201168" cy="91440"/>
          </a:xfrm>
          <a:prstGeom prst="rect">
            <a:avLst/>
          </a:prstGeom>
          <a:noFill/>
          <a:ln/>
        </p:spPr>
        <p:txBody>
          <a:bodyPr wrap="square" lIns="0" tIns="0" rIns="0" bIns="0" rtlCol="0" anchor="ctr"/>
          <a:lstStyle/>
          <a:p>
            <a:pPr algn="ctr" indent="0" marL="0">
              <a:buNone/>
            </a:pPr>
            <a:r>
              <a:rPr lang="en-US" sz="680" b="1" dirty="0">
                <a:solidFill>
                  <a:srgbClr val="F26A5D"/>
                </a:solidFill>
              </a:rPr>
              <a:t>2</a:t>
            </a:r>
            <a:endParaRPr lang="en-US" sz="680" dirty="0"/>
          </a:p>
        </p:txBody>
      </p:sp>
      <p:sp>
        <p:nvSpPr>
          <p:cNvPr id="50" name="Text 47"/>
          <p:cNvSpPr/>
          <p:nvPr/>
        </p:nvSpPr>
        <p:spPr>
          <a:xfrm>
            <a:off x="1188720" y="4398264"/>
            <a:ext cx="2926080" cy="164592"/>
          </a:xfrm>
          <a:prstGeom prst="rect">
            <a:avLst/>
          </a:prstGeom>
          <a:noFill/>
          <a:ln/>
        </p:spPr>
        <p:txBody>
          <a:bodyPr wrap="square" lIns="0" tIns="0" rIns="0" bIns="0" rtlCol="0" anchor="ctr"/>
          <a:lstStyle/>
          <a:p>
            <a:pPr indent="0" marL="0">
              <a:buNone/>
            </a:pPr>
            <a:r>
              <a:rPr lang="en-US" sz="900" b="1" dirty="0">
                <a:solidFill>
                  <a:srgbClr val="FFFFFF"/>
                </a:solidFill>
              </a:rPr>
              <a:t>Order creation failed</a:t>
            </a:r>
            <a:endParaRPr lang="en-US" sz="900" dirty="0"/>
          </a:p>
        </p:txBody>
      </p:sp>
      <p:sp>
        <p:nvSpPr>
          <p:cNvPr id="51" name="Shape 48"/>
          <p:cNvSpPr/>
          <p:nvPr/>
        </p:nvSpPr>
        <p:spPr>
          <a:xfrm>
            <a:off x="859536" y="4754880"/>
            <a:ext cx="201168" cy="201168"/>
          </a:xfrm>
          <a:prstGeom prst="ellipse">
            <a:avLst/>
          </a:prstGeom>
          <a:solidFill>
            <a:srgbClr val="FFF5D9"/>
          </a:solidFill>
          <a:ln w="12700">
            <a:solidFill>
              <a:srgbClr val="9A6500"/>
            </a:solidFill>
            <a:prstDash val="solid"/>
          </a:ln>
        </p:spPr>
      </p:sp>
      <p:sp>
        <p:nvSpPr>
          <p:cNvPr id="52" name="Text 49"/>
          <p:cNvSpPr/>
          <p:nvPr/>
        </p:nvSpPr>
        <p:spPr>
          <a:xfrm>
            <a:off x="859536" y="4791456"/>
            <a:ext cx="201168" cy="91440"/>
          </a:xfrm>
          <a:prstGeom prst="rect">
            <a:avLst/>
          </a:prstGeom>
          <a:noFill/>
          <a:ln/>
        </p:spPr>
        <p:txBody>
          <a:bodyPr wrap="square" lIns="0" tIns="0" rIns="0" bIns="0" rtlCol="0" anchor="ctr"/>
          <a:lstStyle/>
          <a:p>
            <a:pPr algn="ctr" indent="0" marL="0">
              <a:buNone/>
            </a:pPr>
            <a:r>
              <a:rPr lang="en-US" sz="680" b="1" dirty="0">
                <a:solidFill>
                  <a:srgbClr val="9A6500"/>
                </a:solidFill>
              </a:rPr>
              <a:t>3</a:t>
            </a:r>
            <a:endParaRPr lang="en-US" sz="680" dirty="0"/>
          </a:p>
        </p:txBody>
      </p:sp>
      <p:sp>
        <p:nvSpPr>
          <p:cNvPr id="53" name="Text 50"/>
          <p:cNvSpPr/>
          <p:nvPr/>
        </p:nvSpPr>
        <p:spPr>
          <a:xfrm>
            <a:off x="1188720" y="4754880"/>
            <a:ext cx="2926080" cy="164592"/>
          </a:xfrm>
          <a:prstGeom prst="rect">
            <a:avLst/>
          </a:prstGeom>
          <a:noFill/>
          <a:ln/>
        </p:spPr>
        <p:txBody>
          <a:bodyPr wrap="square" lIns="0" tIns="0" rIns="0" bIns="0" rtlCol="0" anchor="ctr"/>
          <a:lstStyle/>
          <a:p>
            <a:pPr indent="0" marL="0">
              <a:buNone/>
            </a:pPr>
            <a:r>
              <a:rPr lang="en-US" sz="900" b="1" dirty="0">
                <a:solidFill>
                  <a:srgbClr val="FFFFFF"/>
                </a:solidFill>
              </a:rPr>
              <a:t>Compensation requested</a:t>
            </a:r>
            <a:endParaRPr lang="en-US" sz="900" dirty="0"/>
          </a:p>
        </p:txBody>
      </p:sp>
      <p:sp>
        <p:nvSpPr>
          <p:cNvPr id="54" name="Shape 51"/>
          <p:cNvSpPr/>
          <p:nvPr/>
        </p:nvSpPr>
        <p:spPr>
          <a:xfrm>
            <a:off x="859536" y="5111496"/>
            <a:ext cx="201168" cy="201168"/>
          </a:xfrm>
          <a:prstGeom prst="ellipse">
            <a:avLst/>
          </a:prstGeom>
          <a:solidFill>
            <a:srgbClr val="E8EDFF"/>
          </a:solidFill>
          <a:ln w="12700">
            <a:solidFill>
              <a:srgbClr val="3566E8"/>
            </a:solidFill>
            <a:prstDash val="solid"/>
          </a:ln>
        </p:spPr>
      </p:sp>
      <p:sp>
        <p:nvSpPr>
          <p:cNvPr id="55" name="Text 52"/>
          <p:cNvSpPr/>
          <p:nvPr/>
        </p:nvSpPr>
        <p:spPr>
          <a:xfrm>
            <a:off x="859536" y="5148072"/>
            <a:ext cx="201168" cy="91440"/>
          </a:xfrm>
          <a:prstGeom prst="rect">
            <a:avLst/>
          </a:prstGeom>
          <a:noFill/>
          <a:ln/>
        </p:spPr>
        <p:txBody>
          <a:bodyPr wrap="square" lIns="0" tIns="0" rIns="0" bIns="0" rtlCol="0" anchor="ctr"/>
          <a:lstStyle/>
          <a:p>
            <a:pPr algn="ctr" indent="0" marL="0">
              <a:buNone/>
            </a:pPr>
            <a:r>
              <a:rPr lang="en-US" sz="680" b="1" dirty="0">
                <a:solidFill>
                  <a:srgbClr val="3566E8"/>
                </a:solidFill>
              </a:rPr>
              <a:t>4</a:t>
            </a:r>
            <a:endParaRPr lang="en-US" sz="680" dirty="0"/>
          </a:p>
        </p:txBody>
      </p:sp>
      <p:sp>
        <p:nvSpPr>
          <p:cNvPr id="56" name="Text 53"/>
          <p:cNvSpPr/>
          <p:nvPr/>
        </p:nvSpPr>
        <p:spPr>
          <a:xfrm>
            <a:off x="1188720" y="5111496"/>
            <a:ext cx="2926080" cy="164592"/>
          </a:xfrm>
          <a:prstGeom prst="rect">
            <a:avLst/>
          </a:prstGeom>
          <a:noFill/>
          <a:ln/>
        </p:spPr>
        <p:txBody>
          <a:bodyPr wrap="square" lIns="0" tIns="0" rIns="0" bIns="0" rtlCol="0" anchor="ctr"/>
          <a:lstStyle/>
          <a:p>
            <a:pPr indent="0" marL="0">
              <a:buNone/>
            </a:pPr>
            <a:r>
              <a:rPr lang="en-US" sz="900" b="1" dirty="0">
                <a:solidFill>
                  <a:srgbClr val="FFFFFF"/>
                </a:solidFill>
              </a:rPr>
              <a:t>Reconciliation verifies outcome</a:t>
            </a:r>
            <a:endParaRPr lang="en-US" sz="900" dirty="0"/>
          </a:p>
        </p:txBody>
      </p:sp>
      <p:sp>
        <p:nvSpPr>
          <p:cNvPr id="57" name="Shape 54"/>
          <p:cNvSpPr/>
          <p:nvPr/>
        </p:nvSpPr>
        <p:spPr>
          <a:xfrm>
            <a:off x="859536" y="5468112"/>
            <a:ext cx="3154680" cy="310896"/>
          </a:xfrm>
          <a:prstGeom prst="roundRect">
            <a:avLst>
              <a:gd name="adj" fmla="val 20588"/>
            </a:avLst>
          </a:prstGeom>
          <a:solidFill>
            <a:srgbClr val="C9F044"/>
          </a:solidFill>
          <a:ln w="12700">
            <a:solidFill>
              <a:srgbClr val="C9F044"/>
            </a:solidFill>
            <a:prstDash val="solid"/>
          </a:ln>
        </p:spPr>
      </p:sp>
      <p:sp>
        <p:nvSpPr>
          <p:cNvPr id="58" name="Text 55"/>
          <p:cNvSpPr/>
          <p:nvPr/>
        </p:nvSpPr>
        <p:spPr>
          <a:xfrm>
            <a:off x="914400" y="5518404"/>
            <a:ext cx="3044952" cy="182880"/>
          </a:xfrm>
          <a:prstGeom prst="rect">
            <a:avLst/>
          </a:prstGeom>
          <a:noFill/>
          <a:ln/>
        </p:spPr>
        <p:txBody>
          <a:bodyPr wrap="square" lIns="0" tIns="0" rIns="0" bIns="0" rtlCol="0" anchor="ctr">
            <a:normAutofit/>
          </a:bodyPr>
          <a:lstStyle/>
          <a:p>
            <a:pPr algn="ctr" indent="0" marL="0">
              <a:buNone/>
            </a:pPr>
            <a:r>
              <a:rPr lang="en-US" sz="830" b="1" dirty="0">
                <a:solidFill>
                  <a:srgbClr val="171817"/>
                </a:solidFill>
              </a:rPr>
              <a:t>No customer success until terminal state is valid</a:t>
            </a:r>
            <a:endParaRPr lang="en-US" sz="830" dirty="0"/>
          </a:p>
        </p:txBody>
      </p:sp>
      <p:sp>
        <p:nvSpPr>
          <p:cNvPr id="59" name="Shape 56"/>
          <p:cNvSpPr/>
          <p:nvPr/>
        </p:nvSpPr>
        <p:spPr>
          <a:xfrm>
            <a:off x="6080760" y="4572000"/>
            <a:ext cx="5532120" cy="1124712"/>
          </a:xfrm>
          <a:prstGeom prst="roundRect">
            <a:avLst>
              <a:gd name="adj" fmla="val 4878"/>
            </a:avLst>
          </a:prstGeom>
          <a:solidFill>
            <a:srgbClr val="FFFFFF"/>
          </a:solidFill>
          <a:ln w="10160">
            <a:solidFill>
              <a:srgbClr val="DFE2DB"/>
            </a:solidFill>
            <a:prstDash val="solid"/>
          </a:ln>
        </p:spPr>
      </p:sp>
      <p:sp>
        <p:nvSpPr>
          <p:cNvPr id="60" name="Text 57"/>
          <p:cNvSpPr/>
          <p:nvPr/>
        </p:nvSpPr>
        <p:spPr>
          <a:xfrm>
            <a:off x="6355080" y="4828032"/>
            <a:ext cx="2103120" cy="146304"/>
          </a:xfrm>
          <a:prstGeom prst="rect">
            <a:avLst/>
          </a:prstGeom>
          <a:noFill/>
          <a:ln/>
        </p:spPr>
        <p:txBody>
          <a:bodyPr wrap="square" lIns="0" tIns="0" rIns="0" bIns="0" rtlCol="0" anchor="ctr"/>
          <a:lstStyle/>
          <a:p>
            <a:pPr indent="0" marL="0">
              <a:buNone/>
            </a:pPr>
            <a:r>
              <a:rPr lang="en-US" sz="730" b="1" spc="120" kern="0" dirty="0">
                <a:solidFill>
                  <a:srgbClr val="666C64"/>
                </a:solidFill>
              </a:rPr>
              <a:t>FOUR ENGINEERING CONTROLS</a:t>
            </a:r>
            <a:endParaRPr lang="en-US" sz="730" dirty="0"/>
          </a:p>
        </p:txBody>
      </p:sp>
      <p:sp>
        <p:nvSpPr>
          <p:cNvPr id="61" name="Shape 58"/>
          <p:cNvSpPr/>
          <p:nvPr/>
        </p:nvSpPr>
        <p:spPr>
          <a:xfrm>
            <a:off x="6355080" y="5212080"/>
            <a:ext cx="1078992" cy="310896"/>
          </a:xfrm>
          <a:prstGeom prst="roundRect">
            <a:avLst>
              <a:gd name="adj" fmla="val 20588"/>
            </a:avLst>
          </a:prstGeom>
          <a:solidFill>
            <a:srgbClr val="F3F4EF"/>
          </a:solidFill>
          <a:ln w="12700">
            <a:solidFill>
              <a:srgbClr val="F3F4EF"/>
            </a:solidFill>
            <a:prstDash val="solid"/>
          </a:ln>
        </p:spPr>
      </p:sp>
      <p:sp>
        <p:nvSpPr>
          <p:cNvPr id="62" name="Text 59"/>
          <p:cNvSpPr/>
          <p:nvPr/>
        </p:nvSpPr>
        <p:spPr>
          <a:xfrm>
            <a:off x="6409944" y="5262372"/>
            <a:ext cx="969264" cy="182880"/>
          </a:xfrm>
          <a:prstGeom prst="rect">
            <a:avLst/>
          </a:prstGeom>
          <a:noFill/>
          <a:ln/>
        </p:spPr>
        <p:txBody>
          <a:bodyPr wrap="square" lIns="0" tIns="0" rIns="0" bIns="0" rtlCol="0" anchor="ctr">
            <a:normAutofit/>
          </a:bodyPr>
          <a:lstStyle/>
          <a:p>
            <a:pPr algn="ctr" indent="0" marL="0">
              <a:buNone/>
            </a:pPr>
            <a:r>
              <a:rPr lang="en-US" sz="830" b="1" dirty="0">
                <a:solidFill>
                  <a:srgbClr val="171817"/>
                </a:solidFill>
              </a:rPr>
              <a:t>Idempotency</a:t>
            </a:r>
            <a:endParaRPr lang="en-US" sz="830" dirty="0"/>
          </a:p>
        </p:txBody>
      </p:sp>
      <p:sp>
        <p:nvSpPr>
          <p:cNvPr id="63" name="Shape 60"/>
          <p:cNvSpPr/>
          <p:nvPr/>
        </p:nvSpPr>
        <p:spPr>
          <a:xfrm>
            <a:off x="7589520" y="5212080"/>
            <a:ext cx="1078992" cy="310896"/>
          </a:xfrm>
          <a:prstGeom prst="roundRect">
            <a:avLst>
              <a:gd name="adj" fmla="val 20588"/>
            </a:avLst>
          </a:prstGeom>
          <a:solidFill>
            <a:srgbClr val="3566E8"/>
          </a:solidFill>
          <a:ln w="12700">
            <a:solidFill>
              <a:srgbClr val="3566E8"/>
            </a:solidFill>
            <a:prstDash val="solid"/>
          </a:ln>
        </p:spPr>
      </p:sp>
      <p:sp>
        <p:nvSpPr>
          <p:cNvPr id="64" name="Text 61"/>
          <p:cNvSpPr/>
          <p:nvPr/>
        </p:nvSpPr>
        <p:spPr>
          <a:xfrm>
            <a:off x="7644384" y="5262372"/>
            <a:ext cx="969264" cy="182880"/>
          </a:xfrm>
          <a:prstGeom prst="rect">
            <a:avLst/>
          </a:prstGeom>
          <a:noFill/>
          <a:ln/>
        </p:spPr>
        <p:txBody>
          <a:bodyPr wrap="square" lIns="0" tIns="0" rIns="0" bIns="0" rtlCol="0" anchor="ctr">
            <a:normAutofit/>
          </a:bodyPr>
          <a:lstStyle/>
          <a:p>
            <a:pPr algn="ctr" indent="0" marL="0">
              <a:buNone/>
            </a:pPr>
            <a:r>
              <a:rPr lang="en-US" sz="830" b="1" dirty="0">
                <a:solidFill>
                  <a:srgbClr val="FFFFFF"/>
                </a:solidFill>
              </a:rPr>
              <a:t>State machine</a:t>
            </a:r>
            <a:endParaRPr lang="en-US" sz="830" dirty="0"/>
          </a:p>
        </p:txBody>
      </p:sp>
      <p:sp>
        <p:nvSpPr>
          <p:cNvPr id="65" name="Shape 62"/>
          <p:cNvSpPr/>
          <p:nvPr/>
        </p:nvSpPr>
        <p:spPr>
          <a:xfrm>
            <a:off x="8823960" y="5212080"/>
            <a:ext cx="1078992" cy="310896"/>
          </a:xfrm>
          <a:prstGeom prst="roundRect">
            <a:avLst>
              <a:gd name="adj" fmla="val 20588"/>
            </a:avLst>
          </a:prstGeom>
          <a:solidFill>
            <a:srgbClr val="F3F4EF"/>
          </a:solidFill>
          <a:ln w="12700">
            <a:solidFill>
              <a:srgbClr val="F3F4EF"/>
            </a:solidFill>
            <a:prstDash val="solid"/>
          </a:ln>
        </p:spPr>
      </p:sp>
      <p:sp>
        <p:nvSpPr>
          <p:cNvPr id="66" name="Text 63"/>
          <p:cNvSpPr/>
          <p:nvPr/>
        </p:nvSpPr>
        <p:spPr>
          <a:xfrm>
            <a:off x="8878824" y="5262372"/>
            <a:ext cx="969264" cy="182880"/>
          </a:xfrm>
          <a:prstGeom prst="rect">
            <a:avLst/>
          </a:prstGeom>
          <a:noFill/>
          <a:ln/>
        </p:spPr>
        <p:txBody>
          <a:bodyPr wrap="square" lIns="0" tIns="0" rIns="0" bIns="0" rtlCol="0" anchor="ctr">
            <a:normAutofit/>
          </a:bodyPr>
          <a:lstStyle/>
          <a:p>
            <a:pPr algn="ctr" indent="0" marL="0">
              <a:buNone/>
            </a:pPr>
            <a:r>
              <a:rPr lang="en-US" sz="830" b="1" dirty="0">
                <a:solidFill>
                  <a:srgbClr val="171817"/>
                </a:solidFill>
              </a:rPr>
              <a:t>Compensation</a:t>
            </a:r>
            <a:endParaRPr lang="en-US" sz="830" dirty="0"/>
          </a:p>
        </p:txBody>
      </p:sp>
      <p:sp>
        <p:nvSpPr>
          <p:cNvPr id="67" name="Shape 64"/>
          <p:cNvSpPr/>
          <p:nvPr/>
        </p:nvSpPr>
        <p:spPr>
          <a:xfrm>
            <a:off x="10058400" y="5212080"/>
            <a:ext cx="1078992" cy="310896"/>
          </a:xfrm>
          <a:prstGeom prst="roundRect">
            <a:avLst>
              <a:gd name="adj" fmla="val 20588"/>
            </a:avLst>
          </a:prstGeom>
          <a:solidFill>
            <a:srgbClr val="F3F4EF"/>
          </a:solidFill>
          <a:ln w="12700">
            <a:solidFill>
              <a:srgbClr val="F3F4EF"/>
            </a:solidFill>
            <a:prstDash val="solid"/>
          </a:ln>
        </p:spPr>
      </p:sp>
      <p:sp>
        <p:nvSpPr>
          <p:cNvPr id="68" name="Text 65"/>
          <p:cNvSpPr/>
          <p:nvPr/>
        </p:nvSpPr>
        <p:spPr>
          <a:xfrm>
            <a:off x="10113264" y="5262372"/>
            <a:ext cx="969264" cy="182880"/>
          </a:xfrm>
          <a:prstGeom prst="rect">
            <a:avLst/>
          </a:prstGeom>
          <a:noFill/>
          <a:ln/>
        </p:spPr>
        <p:txBody>
          <a:bodyPr wrap="square" lIns="0" tIns="0" rIns="0" bIns="0" rtlCol="0" anchor="ctr">
            <a:normAutofit/>
          </a:bodyPr>
          <a:lstStyle/>
          <a:p>
            <a:pPr algn="ctr" indent="0" marL="0">
              <a:buNone/>
            </a:pPr>
            <a:r>
              <a:rPr lang="en-US" sz="830" b="1" dirty="0">
                <a:solidFill>
                  <a:srgbClr val="171817"/>
                </a:solidFill>
              </a:rPr>
              <a:t>Reconciliation</a:t>
            </a:r>
            <a:endParaRPr lang="en-US" sz="83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171817"/>
        </a:solidFill>
      </p:bgPr>
    </p:bg>
    <p:spTree>
      <p:nvGrpSpPr>
        <p:cNvPr id="1" name=""/>
        <p:cNvGrpSpPr/>
        <p:nvPr/>
      </p:nvGrpSpPr>
      <p:grpSpPr>
        <a:xfrm>
          <a:off x="0" y="0"/>
          <a:ext cx="0" cy="0"/>
          <a:chOff x="0" y="0"/>
          <a:chExt cx="0" cy="0"/>
        </a:xfrm>
      </p:grpSpPr>
      <p:sp>
        <p:nvSpPr>
          <p:cNvPr id="2" name="Shape 0"/>
          <p:cNvSpPr/>
          <p:nvPr/>
        </p:nvSpPr>
        <p:spPr>
          <a:xfrm>
            <a:off x="566928" y="310896"/>
            <a:ext cx="274320" cy="274320"/>
          </a:xfrm>
          <a:prstGeom prst="roundRect">
            <a:avLst>
              <a:gd name="adj" fmla="val 16667"/>
            </a:avLst>
          </a:prstGeom>
          <a:solidFill>
            <a:srgbClr val="C9F044"/>
          </a:solidFill>
          <a:ln w="12700">
            <a:solidFill>
              <a:srgbClr val="C9F044"/>
            </a:solidFill>
            <a:prstDash val="solid"/>
          </a:ln>
        </p:spPr>
      </p:sp>
      <p:sp>
        <p:nvSpPr>
          <p:cNvPr id="3" name="Text 1"/>
          <p:cNvSpPr/>
          <p:nvPr/>
        </p:nvSpPr>
        <p:spPr>
          <a:xfrm>
            <a:off x="566928" y="320040"/>
            <a:ext cx="274320" cy="246888"/>
          </a:xfrm>
          <a:prstGeom prst="rect">
            <a:avLst/>
          </a:prstGeom>
          <a:noFill/>
          <a:ln/>
        </p:spPr>
        <p:txBody>
          <a:bodyPr wrap="square" lIns="0" tIns="0" rIns="0" bIns="0" rtlCol="0" anchor="ctr"/>
          <a:lstStyle/>
          <a:p>
            <a:pPr algn="ctr" indent="0" marL="0">
              <a:buNone/>
            </a:pPr>
            <a:r>
              <a:rPr lang="en-US" sz="1500" b="1" dirty="0">
                <a:solidFill>
                  <a:srgbClr val="171817"/>
                </a:solidFill>
              </a:rPr>
              <a:t>s</a:t>
            </a:r>
            <a:endParaRPr lang="en-US" sz="1500" dirty="0"/>
          </a:p>
        </p:txBody>
      </p:sp>
      <p:sp>
        <p:nvSpPr>
          <p:cNvPr id="4" name="Text 2"/>
          <p:cNvSpPr/>
          <p:nvPr/>
        </p:nvSpPr>
        <p:spPr>
          <a:xfrm>
            <a:off x="932688" y="320040"/>
            <a:ext cx="1325880" cy="274320"/>
          </a:xfrm>
          <a:prstGeom prst="rect">
            <a:avLst/>
          </a:prstGeom>
          <a:noFill/>
          <a:ln/>
        </p:spPr>
        <p:txBody>
          <a:bodyPr wrap="square" lIns="0" tIns="0" rIns="0" bIns="0" rtlCol="0" anchor="ctr"/>
          <a:lstStyle/>
          <a:p>
            <a:pPr indent="0" marL="0">
              <a:buNone/>
            </a:pPr>
            <a:r>
              <a:rPr lang="en-US" sz="1300" b="1" dirty="0">
                <a:solidFill>
                  <a:srgbClr val="FFFFFF"/>
                </a:solidFill>
              </a:rPr>
              <a:t>super</a:t>
            </a:r>
            <a:pPr indent="0" marL="0">
              <a:buNone/>
            </a:pPr>
            <a:r>
              <a:rPr lang="en-US" sz="1300" b="1" dirty="0">
                <a:solidFill>
                  <a:srgbClr val="C9F044"/>
                </a:solidFill>
              </a:rPr>
              <a:t>.money</a:t>
            </a:r>
            <a:endParaRPr lang="en-US" sz="1300" dirty="0"/>
          </a:p>
        </p:txBody>
      </p:sp>
      <p:sp>
        <p:nvSpPr>
          <p:cNvPr id="5" name="Text 3"/>
          <p:cNvSpPr/>
          <p:nvPr/>
        </p:nvSpPr>
        <p:spPr>
          <a:xfrm>
            <a:off x="566928" y="813816"/>
            <a:ext cx="3017520" cy="155448"/>
          </a:xfrm>
          <a:prstGeom prst="rect">
            <a:avLst/>
          </a:prstGeom>
          <a:noFill/>
          <a:ln/>
        </p:spPr>
        <p:txBody>
          <a:bodyPr wrap="square" lIns="0" tIns="0" rIns="0" bIns="0" rtlCol="0" anchor="ctr"/>
          <a:lstStyle/>
          <a:p>
            <a:pPr indent="0" marL="0">
              <a:buNone/>
            </a:pPr>
            <a:r>
              <a:rPr lang="en-US" sz="800" b="1" spc="150" kern="0" dirty="0">
                <a:solidFill>
                  <a:srgbClr val="C9F044"/>
                </a:solidFill>
              </a:rPr>
              <a:t>GTM + CLOSE</a:t>
            </a:r>
            <a:endParaRPr lang="en-US" sz="800" dirty="0"/>
          </a:p>
        </p:txBody>
      </p:sp>
      <p:sp>
        <p:nvSpPr>
          <p:cNvPr id="6" name="Text 4"/>
          <p:cNvSpPr/>
          <p:nvPr/>
        </p:nvSpPr>
        <p:spPr>
          <a:xfrm>
            <a:off x="566928" y="1014984"/>
            <a:ext cx="10881360" cy="502920"/>
          </a:xfrm>
          <a:prstGeom prst="rect">
            <a:avLst/>
          </a:prstGeom>
          <a:noFill/>
          <a:ln/>
        </p:spPr>
        <p:txBody>
          <a:bodyPr wrap="square" lIns="0" tIns="0" rIns="0" bIns="0" rtlCol="0" anchor="ctr">
            <a:normAutofit/>
          </a:bodyPr>
          <a:lstStyle/>
          <a:p>
            <a:pPr indent="0" marL="0">
              <a:buNone/>
            </a:pPr>
            <a:r>
              <a:rPr lang="en-US" sz="2700" b="1" dirty="0">
                <a:solidFill>
                  <a:srgbClr val="FFFFFF"/>
                </a:solidFill>
              </a:rPr>
              <a:t>Six months to prove one closed loop.</a:t>
            </a:r>
            <a:endParaRPr lang="en-US" sz="2700" dirty="0"/>
          </a:p>
        </p:txBody>
      </p:sp>
      <p:sp>
        <p:nvSpPr>
          <p:cNvPr id="7" name="Text 5"/>
          <p:cNvSpPr/>
          <p:nvPr/>
        </p:nvSpPr>
        <p:spPr>
          <a:xfrm>
            <a:off x="585216" y="1581912"/>
            <a:ext cx="10607040" cy="320040"/>
          </a:xfrm>
          <a:prstGeom prst="rect">
            <a:avLst/>
          </a:prstGeom>
          <a:noFill/>
          <a:ln/>
        </p:spPr>
        <p:txBody>
          <a:bodyPr wrap="square" lIns="0" tIns="0" rIns="0" bIns="0" rtlCol="0" anchor="ctr">
            <a:normAutofit/>
          </a:bodyPr>
          <a:lstStyle/>
          <a:p>
            <a:pPr indent="0" marL="0">
              <a:buNone/>
            </a:pPr>
            <a:r>
              <a:rPr lang="en-US" sz="1100" dirty="0">
                <a:solidFill>
                  <a:srgbClr val="C9CFC7"/>
                </a:solidFill>
              </a:rPr>
              <a:t>Expansion follows repeat contribution, operational quality, and credit guardrails.</a:t>
            </a:r>
            <a:endParaRPr lang="en-US" sz="1100" dirty="0"/>
          </a:p>
        </p:txBody>
      </p:sp>
      <p:sp>
        <p:nvSpPr>
          <p:cNvPr id="8" name="Shape 6"/>
          <p:cNvSpPr/>
          <p:nvPr/>
        </p:nvSpPr>
        <p:spPr>
          <a:xfrm>
            <a:off x="566928" y="6510528"/>
            <a:ext cx="11045952" cy="0"/>
          </a:xfrm>
          <a:prstGeom prst="line">
            <a:avLst/>
          </a:prstGeom>
          <a:noFill/>
          <a:ln w="8890">
            <a:solidFill>
              <a:srgbClr val="414641"/>
            </a:solidFill>
            <a:prstDash val="solid"/>
          </a:ln>
        </p:spPr>
      </p:sp>
      <p:sp>
        <p:nvSpPr>
          <p:cNvPr id="9" name="Text 7"/>
          <p:cNvSpPr/>
          <p:nvPr/>
        </p:nvSpPr>
        <p:spPr>
          <a:xfrm>
            <a:off x="566928" y="6565392"/>
            <a:ext cx="3108960" cy="146304"/>
          </a:xfrm>
          <a:prstGeom prst="rect">
            <a:avLst/>
          </a:prstGeom>
          <a:noFill/>
          <a:ln/>
        </p:spPr>
        <p:txBody>
          <a:bodyPr wrap="square" lIns="0" tIns="0" rIns="0" bIns="0" rtlCol="0" anchor="ctr"/>
          <a:lstStyle/>
          <a:p>
            <a:pPr indent="0" marL="0">
              <a:buNone/>
            </a:pPr>
            <a:r>
              <a:rPr lang="en-US" sz="720" b="1" spc="140" kern="0" dirty="0">
                <a:solidFill>
                  <a:srgbClr val="AEB5AC"/>
                </a:solidFill>
              </a:rPr>
              <a:t>AFFORDABLE COMMERCE</a:t>
            </a:r>
            <a:endParaRPr lang="en-US" sz="720" dirty="0"/>
          </a:p>
        </p:txBody>
      </p:sp>
      <p:sp>
        <p:nvSpPr>
          <p:cNvPr id="10" name="Text 8"/>
          <p:cNvSpPr/>
          <p:nvPr/>
        </p:nvSpPr>
        <p:spPr>
          <a:xfrm>
            <a:off x="11155680" y="6556248"/>
            <a:ext cx="457200" cy="155448"/>
          </a:xfrm>
          <a:prstGeom prst="rect">
            <a:avLst/>
          </a:prstGeom>
          <a:noFill/>
          <a:ln/>
        </p:spPr>
        <p:txBody>
          <a:bodyPr wrap="square" lIns="0" tIns="0" rIns="0" bIns="0" rtlCol="0" anchor="ctr"/>
          <a:lstStyle/>
          <a:p>
            <a:pPr algn="r" indent="0" marL="0">
              <a:buNone/>
            </a:pPr>
            <a:r>
              <a:rPr lang="en-US" sz="800" b="1" dirty="0">
                <a:solidFill>
                  <a:srgbClr val="AEB5AC"/>
                </a:solidFill>
              </a:rPr>
              <a:t>07</a:t>
            </a:r>
            <a:endParaRPr lang="en-US" sz="800" dirty="0"/>
          </a:p>
        </p:txBody>
      </p:sp>
      <p:sp>
        <p:nvSpPr>
          <p:cNvPr id="12" name="Shape 9"/>
          <p:cNvSpPr/>
          <p:nvPr/>
        </p:nvSpPr>
        <p:spPr>
          <a:xfrm>
            <a:off x="594360" y="2194560"/>
            <a:ext cx="1508760" cy="1325880"/>
          </a:xfrm>
          <a:prstGeom prst="roundRect">
            <a:avLst>
              <a:gd name="adj" fmla="val 4138"/>
            </a:avLst>
          </a:prstGeom>
          <a:solidFill>
            <a:srgbClr val="2D302D"/>
          </a:solidFill>
          <a:ln w="10160">
            <a:solidFill>
              <a:srgbClr val="414641"/>
            </a:solidFill>
            <a:prstDash val="solid"/>
          </a:ln>
        </p:spPr>
      </p:sp>
      <p:sp>
        <p:nvSpPr>
          <p:cNvPr id="13" name="Shape 10"/>
          <p:cNvSpPr/>
          <p:nvPr/>
        </p:nvSpPr>
        <p:spPr>
          <a:xfrm>
            <a:off x="777240" y="2395728"/>
            <a:ext cx="438912" cy="310896"/>
          </a:xfrm>
          <a:prstGeom prst="roundRect">
            <a:avLst>
              <a:gd name="adj" fmla="val 20588"/>
            </a:avLst>
          </a:prstGeom>
          <a:solidFill>
            <a:srgbClr val="3566E8"/>
          </a:solidFill>
          <a:ln w="12700">
            <a:solidFill>
              <a:srgbClr val="3566E8"/>
            </a:solidFill>
            <a:prstDash val="solid"/>
          </a:ln>
        </p:spPr>
      </p:sp>
      <p:sp>
        <p:nvSpPr>
          <p:cNvPr id="14" name="Text 11"/>
          <p:cNvSpPr/>
          <p:nvPr/>
        </p:nvSpPr>
        <p:spPr>
          <a:xfrm>
            <a:off x="832104" y="2446020"/>
            <a:ext cx="329184" cy="182880"/>
          </a:xfrm>
          <a:prstGeom prst="rect">
            <a:avLst/>
          </a:prstGeom>
          <a:noFill/>
          <a:ln/>
        </p:spPr>
        <p:txBody>
          <a:bodyPr wrap="square" lIns="0" tIns="0" rIns="0" bIns="0" rtlCol="0" anchor="ctr">
            <a:normAutofit/>
          </a:bodyPr>
          <a:lstStyle/>
          <a:p>
            <a:pPr algn="ctr" indent="0" marL="0">
              <a:buNone/>
            </a:pPr>
            <a:r>
              <a:rPr lang="en-US" sz="830" b="1" dirty="0">
                <a:solidFill>
                  <a:srgbClr val="FFFFFF"/>
                </a:solidFill>
              </a:rPr>
              <a:t>M1</a:t>
            </a:r>
            <a:endParaRPr lang="en-US" sz="830" dirty="0"/>
          </a:p>
        </p:txBody>
      </p:sp>
      <p:sp>
        <p:nvSpPr>
          <p:cNvPr id="15" name="Text 12"/>
          <p:cNvSpPr/>
          <p:nvPr/>
        </p:nvSpPr>
        <p:spPr>
          <a:xfrm>
            <a:off x="777240" y="2761488"/>
            <a:ext cx="1078992" cy="201168"/>
          </a:xfrm>
          <a:prstGeom prst="rect">
            <a:avLst/>
          </a:prstGeom>
          <a:noFill/>
          <a:ln/>
        </p:spPr>
        <p:txBody>
          <a:bodyPr wrap="square" lIns="0" tIns="0" rIns="0" bIns="0" rtlCol="0" anchor="ctr"/>
          <a:lstStyle/>
          <a:p>
            <a:pPr indent="0" marL="0">
              <a:buNone/>
            </a:pPr>
            <a:r>
              <a:rPr lang="en-US" sz="1300" b="1" dirty="0">
                <a:solidFill>
                  <a:srgbClr val="FFFFFF"/>
                </a:solidFill>
              </a:rPr>
              <a:t>Define</a:t>
            </a:r>
            <a:endParaRPr lang="en-US" sz="1300" dirty="0"/>
          </a:p>
        </p:txBody>
      </p:sp>
      <p:sp>
        <p:nvSpPr>
          <p:cNvPr id="16" name="Text 13"/>
          <p:cNvSpPr/>
          <p:nvPr/>
        </p:nvSpPr>
        <p:spPr>
          <a:xfrm>
            <a:off x="777240" y="3054096"/>
            <a:ext cx="1097280" cy="274320"/>
          </a:xfrm>
          <a:prstGeom prst="rect">
            <a:avLst/>
          </a:prstGeom>
          <a:noFill/>
          <a:ln/>
        </p:spPr>
        <p:txBody>
          <a:bodyPr wrap="square" lIns="0" tIns="0" rIns="0" bIns="0" rtlCol="0" anchor="ctr"/>
          <a:lstStyle/>
          <a:p>
            <a:pPr indent="0" marL="0">
              <a:buNone/>
            </a:pPr>
            <a:r>
              <a:rPr lang="en-US" sz="800" dirty="0">
                <a:solidFill>
                  <a:srgbClr val="BFC5BD"/>
                </a:solidFill>
              </a:rPr>
              <a:t>30 buyers</a:t>
            </a:r>
            <a:endParaRPr lang="en-US" sz="800" dirty="0"/>
          </a:p>
          <a:p>
            <a:pPr indent="0" marL="0">
              <a:buNone/>
            </a:pPr>
            <a:r>
              <a:rPr lang="en-US" sz="800" dirty="0">
                <a:solidFill>
                  <a:srgbClr val="BFC5BD"/>
                </a:solidFill>
              </a:rPr>
              <a:t>15 merchants</a:t>
            </a:r>
            <a:endParaRPr lang="en-US" sz="800" dirty="0"/>
          </a:p>
        </p:txBody>
      </p:sp>
      <p:sp>
        <p:nvSpPr>
          <p:cNvPr id="17" name="Shape 14"/>
          <p:cNvSpPr/>
          <p:nvPr/>
        </p:nvSpPr>
        <p:spPr>
          <a:xfrm>
            <a:off x="2203704" y="2743200"/>
            <a:ext cx="146304" cy="228600"/>
          </a:xfrm>
          <a:prstGeom prst="chevron">
            <a:avLst/>
          </a:prstGeom>
          <a:solidFill>
            <a:srgbClr val="5A605A"/>
          </a:solidFill>
          <a:ln w="12700">
            <a:solidFill>
              <a:srgbClr val="5A605A"/>
            </a:solidFill>
            <a:prstDash val="solid"/>
          </a:ln>
        </p:spPr>
      </p:sp>
      <p:sp>
        <p:nvSpPr>
          <p:cNvPr id="18" name="Shape 15"/>
          <p:cNvSpPr/>
          <p:nvPr/>
        </p:nvSpPr>
        <p:spPr>
          <a:xfrm>
            <a:off x="2441448" y="2194560"/>
            <a:ext cx="1508760" cy="1325880"/>
          </a:xfrm>
          <a:prstGeom prst="roundRect">
            <a:avLst>
              <a:gd name="adj" fmla="val 4138"/>
            </a:avLst>
          </a:prstGeom>
          <a:solidFill>
            <a:srgbClr val="2D302D"/>
          </a:solidFill>
          <a:ln w="10160">
            <a:solidFill>
              <a:srgbClr val="414641"/>
            </a:solidFill>
            <a:prstDash val="solid"/>
          </a:ln>
        </p:spPr>
      </p:sp>
      <p:sp>
        <p:nvSpPr>
          <p:cNvPr id="19" name="Shape 16"/>
          <p:cNvSpPr/>
          <p:nvPr/>
        </p:nvSpPr>
        <p:spPr>
          <a:xfrm>
            <a:off x="2624328" y="2395728"/>
            <a:ext cx="438912" cy="310896"/>
          </a:xfrm>
          <a:prstGeom prst="roundRect">
            <a:avLst>
              <a:gd name="adj" fmla="val 20588"/>
            </a:avLst>
          </a:prstGeom>
          <a:solidFill>
            <a:srgbClr val="3566E8"/>
          </a:solidFill>
          <a:ln w="12700">
            <a:solidFill>
              <a:srgbClr val="3566E8"/>
            </a:solidFill>
            <a:prstDash val="solid"/>
          </a:ln>
        </p:spPr>
      </p:sp>
      <p:sp>
        <p:nvSpPr>
          <p:cNvPr id="20" name="Text 17"/>
          <p:cNvSpPr/>
          <p:nvPr/>
        </p:nvSpPr>
        <p:spPr>
          <a:xfrm>
            <a:off x="2679192" y="2446020"/>
            <a:ext cx="329184" cy="182880"/>
          </a:xfrm>
          <a:prstGeom prst="rect">
            <a:avLst/>
          </a:prstGeom>
          <a:noFill/>
          <a:ln/>
        </p:spPr>
        <p:txBody>
          <a:bodyPr wrap="square" lIns="0" tIns="0" rIns="0" bIns="0" rtlCol="0" anchor="ctr">
            <a:normAutofit/>
          </a:bodyPr>
          <a:lstStyle/>
          <a:p>
            <a:pPr algn="ctr" indent="0" marL="0">
              <a:buNone/>
            </a:pPr>
            <a:r>
              <a:rPr lang="en-US" sz="830" b="1" dirty="0">
                <a:solidFill>
                  <a:srgbClr val="FFFFFF"/>
                </a:solidFill>
              </a:rPr>
              <a:t>M2</a:t>
            </a:r>
            <a:endParaRPr lang="en-US" sz="830" dirty="0"/>
          </a:p>
        </p:txBody>
      </p:sp>
      <p:sp>
        <p:nvSpPr>
          <p:cNvPr id="21" name="Text 18"/>
          <p:cNvSpPr/>
          <p:nvPr/>
        </p:nvSpPr>
        <p:spPr>
          <a:xfrm>
            <a:off x="2624328" y="2761488"/>
            <a:ext cx="1078992" cy="201168"/>
          </a:xfrm>
          <a:prstGeom prst="rect">
            <a:avLst/>
          </a:prstGeom>
          <a:noFill/>
          <a:ln/>
        </p:spPr>
        <p:txBody>
          <a:bodyPr wrap="square" lIns="0" tIns="0" rIns="0" bIns="0" rtlCol="0" anchor="ctr"/>
          <a:lstStyle/>
          <a:p>
            <a:pPr indent="0" marL="0">
              <a:buNone/>
            </a:pPr>
            <a:r>
              <a:rPr lang="en-US" sz="1300" b="1" dirty="0">
                <a:solidFill>
                  <a:srgbClr val="FFFFFF"/>
                </a:solidFill>
              </a:rPr>
              <a:t>Lock</a:t>
            </a:r>
            <a:endParaRPr lang="en-US" sz="1300" dirty="0"/>
          </a:p>
        </p:txBody>
      </p:sp>
      <p:sp>
        <p:nvSpPr>
          <p:cNvPr id="22" name="Text 19"/>
          <p:cNvSpPr/>
          <p:nvPr/>
        </p:nvSpPr>
        <p:spPr>
          <a:xfrm>
            <a:off x="2624328" y="3054096"/>
            <a:ext cx="1097280" cy="274320"/>
          </a:xfrm>
          <a:prstGeom prst="rect">
            <a:avLst/>
          </a:prstGeom>
          <a:noFill/>
          <a:ln/>
        </p:spPr>
        <p:txBody>
          <a:bodyPr wrap="square" lIns="0" tIns="0" rIns="0" bIns="0" rtlCol="0" anchor="ctr"/>
          <a:lstStyle/>
          <a:p>
            <a:pPr indent="0" marL="0">
              <a:buNone/>
            </a:pPr>
            <a:r>
              <a:rPr lang="en-US" sz="800" dirty="0">
                <a:solidFill>
                  <a:srgbClr val="BFC5BD"/>
                </a:solidFill>
              </a:rPr>
              <a:t>Prototype</a:t>
            </a:r>
            <a:endParaRPr lang="en-US" sz="800" dirty="0"/>
          </a:p>
          <a:p>
            <a:pPr indent="0" marL="0">
              <a:buNone/>
            </a:pPr>
            <a:r>
              <a:rPr lang="en-US" sz="800" dirty="0">
                <a:solidFill>
                  <a:srgbClr val="BFC5BD"/>
                </a:solidFill>
              </a:rPr>
              <a:t>contracts</a:t>
            </a:r>
            <a:endParaRPr lang="en-US" sz="800" dirty="0"/>
          </a:p>
        </p:txBody>
      </p:sp>
      <p:sp>
        <p:nvSpPr>
          <p:cNvPr id="23" name="Shape 20"/>
          <p:cNvSpPr/>
          <p:nvPr/>
        </p:nvSpPr>
        <p:spPr>
          <a:xfrm>
            <a:off x="4050792" y="2743200"/>
            <a:ext cx="146304" cy="228600"/>
          </a:xfrm>
          <a:prstGeom prst="chevron">
            <a:avLst/>
          </a:prstGeom>
          <a:solidFill>
            <a:srgbClr val="5A605A"/>
          </a:solidFill>
          <a:ln w="12700">
            <a:solidFill>
              <a:srgbClr val="5A605A"/>
            </a:solidFill>
            <a:prstDash val="solid"/>
          </a:ln>
        </p:spPr>
      </p:sp>
      <p:sp>
        <p:nvSpPr>
          <p:cNvPr id="24" name="Shape 21"/>
          <p:cNvSpPr/>
          <p:nvPr/>
        </p:nvSpPr>
        <p:spPr>
          <a:xfrm>
            <a:off x="4288536" y="2194560"/>
            <a:ext cx="1508760" cy="1325880"/>
          </a:xfrm>
          <a:prstGeom prst="roundRect">
            <a:avLst>
              <a:gd name="adj" fmla="val 4138"/>
            </a:avLst>
          </a:prstGeom>
          <a:solidFill>
            <a:srgbClr val="2D302D"/>
          </a:solidFill>
          <a:ln w="10160">
            <a:solidFill>
              <a:srgbClr val="414641"/>
            </a:solidFill>
            <a:prstDash val="solid"/>
          </a:ln>
        </p:spPr>
      </p:sp>
      <p:sp>
        <p:nvSpPr>
          <p:cNvPr id="25" name="Shape 22"/>
          <p:cNvSpPr/>
          <p:nvPr/>
        </p:nvSpPr>
        <p:spPr>
          <a:xfrm>
            <a:off x="4471416" y="2395728"/>
            <a:ext cx="438912" cy="310896"/>
          </a:xfrm>
          <a:prstGeom prst="roundRect">
            <a:avLst>
              <a:gd name="adj" fmla="val 20588"/>
            </a:avLst>
          </a:prstGeom>
          <a:solidFill>
            <a:srgbClr val="668700"/>
          </a:solidFill>
          <a:ln w="12700">
            <a:solidFill>
              <a:srgbClr val="668700"/>
            </a:solidFill>
            <a:prstDash val="solid"/>
          </a:ln>
        </p:spPr>
      </p:sp>
      <p:sp>
        <p:nvSpPr>
          <p:cNvPr id="26" name="Text 23"/>
          <p:cNvSpPr/>
          <p:nvPr/>
        </p:nvSpPr>
        <p:spPr>
          <a:xfrm>
            <a:off x="4526280" y="2446020"/>
            <a:ext cx="329184" cy="182880"/>
          </a:xfrm>
          <a:prstGeom prst="rect">
            <a:avLst/>
          </a:prstGeom>
          <a:noFill/>
          <a:ln/>
        </p:spPr>
        <p:txBody>
          <a:bodyPr wrap="square" lIns="0" tIns="0" rIns="0" bIns="0" rtlCol="0" anchor="ctr">
            <a:normAutofit/>
          </a:bodyPr>
          <a:lstStyle/>
          <a:p>
            <a:pPr algn="ctr" indent="0" marL="0">
              <a:buNone/>
            </a:pPr>
            <a:r>
              <a:rPr lang="en-US" sz="830" b="1" dirty="0">
                <a:solidFill>
                  <a:srgbClr val="FFFFFF"/>
                </a:solidFill>
              </a:rPr>
              <a:t>M3</a:t>
            </a:r>
            <a:endParaRPr lang="en-US" sz="830" dirty="0"/>
          </a:p>
        </p:txBody>
      </p:sp>
      <p:sp>
        <p:nvSpPr>
          <p:cNvPr id="27" name="Text 24"/>
          <p:cNvSpPr/>
          <p:nvPr/>
        </p:nvSpPr>
        <p:spPr>
          <a:xfrm>
            <a:off x="4471416" y="2761488"/>
            <a:ext cx="1078992" cy="201168"/>
          </a:xfrm>
          <a:prstGeom prst="rect">
            <a:avLst/>
          </a:prstGeom>
          <a:noFill/>
          <a:ln/>
        </p:spPr>
        <p:txBody>
          <a:bodyPr wrap="square" lIns="0" tIns="0" rIns="0" bIns="0" rtlCol="0" anchor="ctr"/>
          <a:lstStyle/>
          <a:p>
            <a:pPr indent="0" marL="0">
              <a:buNone/>
            </a:pPr>
            <a:r>
              <a:rPr lang="en-US" sz="1300" b="1" dirty="0">
                <a:solidFill>
                  <a:srgbClr val="FFFFFF"/>
                </a:solidFill>
              </a:rPr>
              <a:t>Build</a:t>
            </a:r>
            <a:endParaRPr lang="en-US" sz="1300" dirty="0"/>
          </a:p>
        </p:txBody>
      </p:sp>
      <p:sp>
        <p:nvSpPr>
          <p:cNvPr id="28" name="Text 25"/>
          <p:cNvSpPr/>
          <p:nvPr/>
        </p:nvSpPr>
        <p:spPr>
          <a:xfrm>
            <a:off x="4471416" y="3054096"/>
            <a:ext cx="1097280" cy="274320"/>
          </a:xfrm>
          <a:prstGeom prst="rect">
            <a:avLst/>
          </a:prstGeom>
          <a:noFill/>
          <a:ln/>
        </p:spPr>
        <p:txBody>
          <a:bodyPr wrap="square" lIns="0" tIns="0" rIns="0" bIns="0" rtlCol="0" anchor="ctr"/>
          <a:lstStyle/>
          <a:p>
            <a:pPr indent="0" marL="0">
              <a:buNone/>
            </a:pPr>
            <a:r>
              <a:rPr lang="en-US" sz="800" dirty="0">
                <a:solidFill>
                  <a:srgbClr val="BFC5BD"/>
                </a:solidFill>
              </a:rPr>
              <a:t>Catalogue</a:t>
            </a:r>
            <a:endParaRPr lang="en-US" sz="800" dirty="0"/>
          </a:p>
          <a:p>
            <a:pPr indent="0" marL="0">
              <a:buNone/>
            </a:pPr>
            <a:r>
              <a:rPr lang="en-US" sz="800" dirty="0">
                <a:solidFill>
                  <a:srgbClr val="BFC5BD"/>
                </a:solidFill>
              </a:rPr>
              <a:t>quotes</a:t>
            </a:r>
            <a:endParaRPr lang="en-US" sz="800" dirty="0"/>
          </a:p>
        </p:txBody>
      </p:sp>
      <p:sp>
        <p:nvSpPr>
          <p:cNvPr id="29" name="Shape 26"/>
          <p:cNvSpPr/>
          <p:nvPr/>
        </p:nvSpPr>
        <p:spPr>
          <a:xfrm>
            <a:off x="5897880" y="2743200"/>
            <a:ext cx="146304" cy="228600"/>
          </a:xfrm>
          <a:prstGeom prst="chevron">
            <a:avLst/>
          </a:prstGeom>
          <a:solidFill>
            <a:srgbClr val="5A605A"/>
          </a:solidFill>
          <a:ln w="12700">
            <a:solidFill>
              <a:srgbClr val="5A605A"/>
            </a:solidFill>
            <a:prstDash val="solid"/>
          </a:ln>
        </p:spPr>
      </p:sp>
      <p:sp>
        <p:nvSpPr>
          <p:cNvPr id="30" name="Shape 27"/>
          <p:cNvSpPr/>
          <p:nvPr/>
        </p:nvSpPr>
        <p:spPr>
          <a:xfrm>
            <a:off x="6135624" y="2194560"/>
            <a:ext cx="1508760" cy="1325880"/>
          </a:xfrm>
          <a:prstGeom prst="roundRect">
            <a:avLst>
              <a:gd name="adj" fmla="val 4138"/>
            </a:avLst>
          </a:prstGeom>
          <a:solidFill>
            <a:srgbClr val="2D302D"/>
          </a:solidFill>
          <a:ln w="10160">
            <a:solidFill>
              <a:srgbClr val="414641"/>
            </a:solidFill>
            <a:prstDash val="solid"/>
          </a:ln>
        </p:spPr>
      </p:sp>
      <p:sp>
        <p:nvSpPr>
          <p:cNvPr id="31" name="Shape 28"/>
          <p:cNvSpPr/>
          <p:nvPr/>
        </p:nvSpPr>
        <p:spPr>
          <a:xfrm>
            <a:off x="6318504" y="2395728"/>
            <a:ext cx="438912" cy="310896"/>
          </a:xfrm>
          <a:prstGeom prst="roundRect">
            <a:avLst>
              <a:gd name="adj" fmla="val 20588"/>
            </a:avLst>
          </a:prstGeom>
          <a:solidFill>
            <a:srgbClr val="668700"/>
          </a:solidFill>
          <a:ln w="12700">
            <a:solidFill>
              <a:srgbClr val="668700"/>
            </a:solidFill>
            <a:prstDash val="solid"/>
          </a:ln>
        </p:spPr>
      </p:sp>
      <p:sp>
        <p:nvSpPr>
          <p:cNvPr id="32" name="Text 29"/>
          <p:cNvSpPr/>
          <p:nvPr/>
        </p:nvSpPr>
        <p:spPr>
          <a:xfrm>
            <a:off x="6373368" y="2446020"/>
            <a:ext cx="329184" cy="182880"/>
          </a:xfrm>
          <a:prstGeom prst="rect">
            <a:avLst/>
          </a:prstGeom>
          <a:noFill/>
          <a:ln/>
        </p:spPr>
        <p:txBody>
          <a:bodyPr wrap="square" lIns="0" tIns="0" rIns="0" bIns="0" rtlCol="0" anchor="ctr">
            <a:normAutofit/>
          </a:bodyPr>
          <a:lstStyle/>
          <a:p>
            <a:pPr algn="ctr" indent="0" marL="0">
              <a:buNone/>
            </a:pPr>
            <a:r>
              <a:rPr lang="en-US" sz="830" b="1" dirty="0">
                <a:solidFill>
                  <a:srgbClr val="FFFFFF"/>
                </a:solidFill>
              </a:rPr>
              <a:t>M4</a:t>
            </a:r>
            <a:endParaRPr lang="en-US" sz="830" dirty="0"/>
          </a:p>
        </p:txBody>
      </p:sp>
      <p:sp>
        <p:nvSpPr>
          <p:cNvPr id="33" name="Text 30"/>
          <p:cNvSpPr/>
          <p:nvPr/>
        </p:nvSpPr>
        <p:spPr>
          <a:xfrm>
            <a:off x="6318504" y="2761488"/>
            <a:ext cx="1078992" cy="201168"/>
          </a:xfrm>
          <a:prstGeom prst="rect">
            <a:avLst/>
          </a:prstGeom>
          <a:noFill/>
          <a:ln/>
        </p:spPr>
        <p:txBody>
          <a:bodyPr wrap="square" lIns="0" tIns="0" rIns="0" bIns="0" rtlCol="0" anchor="ctr"/>
          <a:lstStyle/>
          <a:p>
            <a:pPr indent="0" marL="0">
              <a:buNone/>
            </a:pPr>
            <a:r>
              <a:rPr lang="en-US" sz="1300" b="1" dirty="0">
                <a:solidFill>
                  <a:srgbClr val="FFFFFF"/>
                </a:solidFill>
              </a:rPr>
              <a:t>Operate</a:t>
            </a:r>
            <a:endParaRPr lang="en-US" sz="1300" dirty="0"/>
          </a:p>
        </p:txBody>
      </p:sp>
      <p:sp>
        <p:nvSpPr>
          <p:cNvPr id="34" name="Text 31"/>
          <p:cNvSpPr/>
          <p:nvPr/>
        </p:nvSpPr>
        <p:spPr>
          <a:xfrm>
            <a:off x="6318504" y="3054096"/>
            <a:ext cx="1097280" cy="274320"/>
          </a:xfrm>
          <a:prstGeom prst="rect">
            <a:avLst/>
          </a:prstGeom>
          <a:noFill/>
          <a:ln/>
        </p:spPr>
        <p:txBody>
          <a:bodyPr wrap="square" lIns="0" tIns="0" rIns="0" bIns="0" rtlCol="0" anchor="ctr"/>
          <a:lstStyle/>
          <a:p>
            <a:pPr indent="0" marL="0">
              <a:buNone/>
            </a:pPr>
            <a:r>
              <a:rPr lang="en-US" sz="800" dirty="0">
                <a:solidFill>
                  <a:srgbClr val="BFC5BD"/>
                </a:solidFill>
              </a:rPr>
              <a:t>Checkout</a:t>
            </a:r>
            <a:endParaRPr lang="en-US" sz="800" dirty="0"/>
          </a:p>
          <a:p>
            <a:pPr indent="0" marL="0">
              <a:buNone/>
            </a:pPr>
            <a:r>
              <a:rPr lang="en-US" sz="800" dirty="0">
                <a:solidFill>
                  <a:srgbClr val="BFC5BD"/>
                </a:solidFill>
              </a:rPr>
              <a:t>refunds</a:t>
            </a:r>
            <a:endParaRPr lang="en-US" sz="800" dirty="0"/>
          </a:p>
        </p:txBody>
      </p:sp>
      <p:sp>
        <p:nvSpPr>
          <p:cNvPr id="35" name="Shape 32"/>
          <p:cNvSpPr/>
          <p:nvPr/>
        </p:nvSpPr>
        <p:spPr>
          <a:xfrm>
            <a:off x="7744968" y="2743200"/>
            <a:ext cx="146304" cy="228600"/>
          </a:xfrm>
          <a:prstGeom prst="chevron">
            <a:avLst/>
          </a:prstGeom>
          <a:solidFill>
            <a:srgbClr val="5A605A"/>
          </a:solidFill>
          <a:ln w="12700">
            <a:solidFill>
              <a:srgbClr val="5A605A"/>
            </a:solidFill>
            <a:prstDash val="solid"/>
          </a:ln>
        </p:spPr>
      </p:sp>
      <p:sp>
        <p:nvSpPr>
          <p:cNvPr id="36" name="Shape 33"/>
          <p:cNvSpPr/>
          <p:nvPr/>
        </p:nvSpPr>
        <p:spPr>
          <a:xfrm>
            <a:off x="7982712" y="2194560"/>
            <a:ext cx="1508760" cy="1325880"/>
          </a:xfrm>
          <a:prstGeom prst="roundRect">
            <a:avLst>
              <a:gd name="adj" fmla="val 4138"/>
            </a:avLst>
          </a:prstGeom>
          <a:solidFill>
            <a:srgbClr val="2D302D"/>
          </a:solidFill>
          <a:ln w="10160">
            <a:solidFill>
              <a:srgbClr val="414641"/>
            </a:solidFill>
            <a:prstDash val="solid"/>
          </a:ln>
        </p:spPr>
      </p:sp>
      <p:sp>
        <p:nvSpPr>
          <p:cNvPr id="37" name="Shape 34"/>
          <p:cNvSpPr/>
          <p:nvPr/>
        </p:nvSpPr>
        <p:spPr>
          <a:xfrm>
            <a:off x="8165592" y="2395728"/>
            <a:ext cx="438912" cy="310896"/>
          </a:xfrm>
          <a:prstGeom prst="roundRect">
            <a:avLst>
              <a:gd name="adj" fmla="val 20588"/>
            </a:avLst>
          </a:prstGeom>
          <a:solidFill>
            <a:srgbClr val="F26A5D"/>
          </a:solidFill>
          <a:ln w="12700">
            <a:solidFill>
              <a:srgbClr val="F26A5D"/>
            </a:solidFill>
            <a:prstDash val="solid"/>
          </a:ln>
        </p:spPr>
      </p:sp>
      <p:sp>
        <p:nvSpPr>
          <p:cNvPr id="38" name="Text 35"/>
          <p:cNvSpPr/>
          <p:nvPr/>
        </p:nvSpPr>
        <p:spPr>
          <a:xfrm>
            <a:off x="8220456" y="2446020"/>
            <a:ext cx="329184" cy="182880"/>
          </a:xfrm>
          <a:prstGeom prst="rect">
            <a:avLst/>
          </a:prstGeom>
          <a:noFill/>
          <a:ln/>
        </p:spPr>
        <p:txBody>
          <a:bodyPr wrap="square" lIns="0" tIns="0" rIns="0" bIns="0" rtlCol="0" anchor="ctr">
            <a:normAutofit/>
          </a:bodyPr>
          <a:lstStyle/>
          <a:p>
            <a:pPr algn="ctr" indent="0" marL="0">
              <a:buNone/>
            </a:pPr>
            <a:r>
              <a:rPr lang="en-US" sz="830" b="1" dirty="0">
                <a:solidFill>
                  <a:srgbClr val="FFFFFF"/>
                </a:solidFill>
              </a:rPr>
              <a:t>M5</a:t>
            </a:r>
            <a:endParaRPr lang="en-US" sz="830" dirty="0"/>
          </a:p>
        </p:txBody>
      </p:sp>
      <p:sp>
        <p:nvSpPr>
          <p:cNvPr id="39" name="Text 36"/>
          <p:cNvSpPr/>
          <p:nvPr/>
        </p:nvSpPr>
        <p:spPr>
          <a:xfrm>
            <a:off x="8165592" y="2761488"/>
            <a:ext cx="1078992" cy="201168"/>
          </a:xfrm>
          <a:prstGeom prst="rect">
            <a:avLst/>
          </a:prstGeom>
          <a:noFill/>
          <a:ln/>
        </p:spPr>
        <p:txBody>
          <a:bodyPr wrap="square" lIns="0" tIns="0" rIns="0" bIns="0" rtlCol="0" anchor="ctr"/>
          <a:lstStyle/>
          <a:p>
            <a:pPr indent="0" marL="0">
              <a:buNone/>
            </a:pPr>
            <a:r>
              <a:rPr lang="en-US" sz="1300" b="1" dirty="0">
                <a:solidFill>
                  <a:srgbClr val="FFFFFF"/>
                </a:solidFill>
              </a:rPr>
              <a:t>Alpha</a:t>
            </a:r>
            <a:endParaRPr lang="en-US" sz="1300" dirty="0"/>
          </a:p>
        </p:txBody>
      </p:sp>
      <p:sp>
        <p:nvSpPr>
          <p:cNvPr id="40" name="Text 37"/>
          <p:cNvSpPr/>
          <p:nvPr/>
        </p:nvSpPr>
        <p:spPr>
          <a:xfrm>
            <a:off x="8165592" y="3054096"/>
            <a:ext cx="1097280" cy="274320"/>
          </a:xfrm>
          <a:prstGeom prst="rect">
            <a:avLst/>
          </a:prstGeom>
          <a:noFill/>
          <a:ln/>
        </p:spPr>
        <p:txBody>
          <a:bodyPr wrap="square" lIns="0" tIns="0" rIns="0" bIns="0" rtlCol="0" anchor="ctr"/>
          <a:lstStyle/>
          <a:p>
            <a:pPr indent="0" marL="0">
              <a:buNone/>
            </a:pPr>
            <a:r>
              <a:rPr lang="en-US" sz="800" dirty="0">
                <a:solidFill>
                  <a:srgbClr val="BFC5BD"/>
                </a:solidFill>
              </a:rPr>
              <a:t>1K users</a:t>
            </a:r>
            <a:endParaRPr lang="en-US" sz="800" dirty="0"/>
          </a:p>
          <a:p>
            <a:pPr indent="0" marL="0">
              <a:buNone/>
            </a:pPr>
            <a:r>
              <a:rPr lang="en-US" sz="800" dirty="0">
                <a:solidFill>
                  <a:srgbClr val="BFC5BD"/>
                </a:solidFill>
              </a:rPr>
              <a:t>3 sellers</a:t>
            </a:r>
            <a:endParaRPr lang="en-US" sz="800" dirty="0"/>
          </a:p>
        </p:txBody>
      </p:sp>
      <p:sp>
        <p:nvSpPr>
          <p:cNvPr id="41" name="Shape 38"/>
          <p:cNvSpPr/>
          <p:nvPr/>
        </p:nvSpPr>
        <p:spPr>
          <a:xfrm>
            <a:off x="9592056" y="2743200"/>
            <a:ext cx="146304" cy="228600"/>
          </a:xfrm>
          <a:prstGeom prst="chevron">
            <a:avLst/>
          </a:prstGeom>
          <a:solidFill>
            <a:srgbClr val="5A605A"/>
          </a:solidFill>
          <a:ln w="12700">
            <a:solidFill>
              <a:srgbClr val="5A605A"/>
            </a:solidFill>
            <a:prstDash val="solid"/>
          </a:ln>
        </p:spPr>
      </p:sp>
      <p:sp>
        <p:nvSpPr>
          <p:cNvPr id="42" name="Shape 39"/>
          <p:cNvSpPr/>
          <p:nvPr/>
        </p:nvSpPr>
        <p:spPr>
          <a:xfrm>
            <a:off x="9829800" y="2194560"/>
            <a:ext cx="1508760" cy="1325880"/>
          </a:xfrm>
          <a:prstGeom prst="roundRect">
            <a:avLst>
              <a:gd name="adj" fmla="val 4138"/>
            </a:avLst>
          </a:prstGeom>
          <a:solidFill>
            <a:srgbClr val="2D302D"/>
          </a:solidFill>
          <a:ln w="10160">
            <a:solidFill>
              <a:srgbClr val="414641"/>
            </a:solidFill>
            <a:prstDash val="solid"/>
          </a:ln>
        </p:spPr>
      </p:sp>
      <p:sp>
        <p:nvSpPr>
          <p:cNvPr id="43" name="Shape 40"/>
          <p:cNvSpPr/>
          <p:nvPr/>
        </p:nvSpPr>
        <p:spPr>
          <a:xfrm>
            <a:off x="10012680" y="2395728"/>
            <a:ext cx="438912" cy="310896"/>
          </a:xfrm>
          <a:prstGeom prst="roundRect">
            <a:avLst>
              <a:gd name="adj" fmla="val 20588"/>
            </a:avLst>
          </a:prstGeom>
          <a:solidFill>
            <a:srgbClr val="F26A5D"/>
          </a:solidFill>
          <a:ln w="12700">
            <a:solidFill>
              <a:srgbClr val="F26A5D"/>
            </a:solidFill>
            <a:prstDash val="solid"/>
          </a:ln>
        </p:spPr>
      </p:sp>
      <p:sp>
        <p:nvSpPr>
          <p:cNvPr id="44" name="Text 41"/>
          <p:cNvSpPr/>
          <p:nvPr/>
        </p:nvSpPr>
        <p:spPr>
          <a:xfrm>
            <a:off x="10067544" y="2446020"/>
            <a:ext cx="329184" cy="182880"/>
          </a:xfrm>
          <a:prstGeom prst="rect">
            <a:avLst/>
          </a:prstGeom>
          <a:noFill/>
          <a:ln/>
        </p:spPr>
        <p:txBody>
          <a:bodyPr wrap="square" lIns="0" tIns="0" rIns="0" bIns="0" rtlCol="0" anchor="ctr">
            <a:normAutofit/>
          </a:bodyPr>
          <a:lstStyle/>
          <a:p>
            <a:pPr algn="ctr" indent="0" marL="0">
              <a:buNone/>
            </a:pPr>
            <a:r>
              <a:rPr lang="en-US" sz="830" b="1" dirty="0">
                <a:solidFill>
                  <a:srgbClr val="FFFFFF"/>
                </a:solidFill>
              </a:rPr>
              <a:t>M6</a:t>
            </a:r>
            <a:endParaRPr lang="en-US" sz="830" dirty="0"/>
          </a:p>
        </p:txBody>
      </p:sp>
      <p:sp>
        <p:nvSpPr>
          <p:cNvPr id="45" name="Text 42"/>
          <p:cNvSpPr/>
          <p:nvPr/>
        </p:nvSpPr>
        <p:spPr>
          <a:xfrm>
            <a:off x="10012680" y="2761488"/>
            <a:ext cx="1078992" cy="201168"/>
          </a:xfrm>
          <a:prstGeom prst="rect">
            <a:avLst/>
          </a:prstGeom>
          <a:noFill/>
          <a:ln/>
        </p:spPr>
        <p:txBody>
          <a:bodyPr wrap="square" lIns="0" tIns="0" rIns="0" bIns="0" rtlCol="0" anchor="ctr"/>
          <a:lstStyle/>
          <a:p>
            <a:pPr indent="0" marL="0">
              <a:buNone/>
            </a:pPr>
            <a:r>
              <a:rPr lang="en-US" sz="1300" b="1" dirty="0">
                <a:solidFill>
                  <a:srgbClr val="FFFFFF"/>
                </a:solidFill>
              </a:rPr>
              <a:t>Beta</a:t>
            </a:r>
            <a:endParaRPr lang="en-US" sz="1300" dirty="0"/>
          </a:p>
        </p:txBody>
      </p:sp>
      <p:sp>
        <p:nvSpPr>
          <p:cNvPr id="46" name="Text 43"/>
          <p:cNvSpPr/>
          <p:nvPr/>
        </p:nvSpPr>
        <p:spPr>
          <a:xfrm>
            <a:off x="10012680" y="3054096"/>
            <a:ext cx="1097280" cy="274320"/>
          </a:xfrm>
          <a:prstGeom prst="rect">
            <a:avLst/>
          </a:prstGeom>
          <a:noFill/>
          <a:ln/>
        </p:spPr>
        <p:txBody>
          <a:bodyPr wrap="square" lIns="0" tIns="0" rIns="0" bIns="0" rtlCol="0" anchor="ctr"/>
          <a:lstStyle/>
          <a:p>
            <a:pPr indent="0" marL="0">
              <a:buNone/>
            </a:pPr>
            <a:r>
              <a:rPr lang="en-US" sz="800" dirty="0">
                <a:solidFill>
                  <a:srgbClr val="BFC5BD"/>
                </a:solidFill>
              </a:rPr>
              <a:t>50K users</a:t>
            </a:r>
            <a:endParaRPr lang="en-US" sz="800" dirty="0"/>
          </a:p>
          <a:p>
            <a:pPr indent="0" marL="0">
              <a:buNone/>
            </a:pPr>
            <a:r>
              <a:rPr lang="en-US" sz="800" dirty="0">
                <a:solidFill>
                  <a:srgbClr val="BFC5BD"/>
                </a:solidFill>
              </a:rPr>
              <a:t>holdouts</a:t>
            </a:r>
            <a:endParaRPr lang="en-US" sz="800" dirty="0"/>
          </a:p>
        </p:txBody>
      </p:sp>
      <p:sp>
        <p:nvSpPr>
          <p:cNvPr id="47" name="Text 44"/>
          <p:cNvSpPr/>
          <p:nvPr/>
        </p:nvSpPr>
        <p:spPr>
          <a:xfrm>
            <a:off x="594360" y="3995928"/>
            <a:ext cx="1828800" cy="146304"/>
          </a:xfrm>
          <a:prstGeom prst="rect">
            <a:avLst/>
          </a:prstGeom>
          <a:noFill/>
          <a:ln/>
        </p:spPr>
        <p:txBody>
          <a:bodyPr wrap="square" lIns="0" tIns="0" rIns="0" bIns="0" rtlCol="0" anchor="ctr"/>
          <a:lstStyle/>
          <a:p>
            <a:pPr indent="0" marL="0">
              <a:buNone/>
            </a:pPr>
            <a:r>
              <a:rPr lang="en-US" sz="730" b="1" spc="120" kern="0" dirty="0">
                <a:solidFill>
                  <a:srgbClr val="C9F044"/>
                </a:solidFill>
              </a:rPr>
              <a:t>EXPANSION GATES</a:t>
            </a:r>
            <a:endParaRPr lang="en-US" sz="730" dirty="0"/>
          </a:p>
        </p:txBody>
      </p:sp>
      <p:sp>
        <p:nvSpPr>
          <p:cNvPr id="48" name="Shape 45"/>
          <p:cNvSpPr/>
          <p:nvPr/>
        </p:nvSpPr>
        <p:spPr>
          <a:xfrm>
            <a:off x="594360" y="4315968"/>
            <a:ext cx="1947672" cy="777240"/>
          </a:xfrm>
          <a:prstGeom prst="roundRect">
            <a:avLst>
              <a:gd name="adj" fmla="val 7059"/>
            </a:avLst>
          </a:prstGeom>
          <a:solidFill>
            <a:srgbClr val="2D302D"/>
          </a:solidFill>
          <a:ln w="10160">
            <a:solidFill>
              <a:srgbClr val="414641"/>
            </a:solidFill>
            <a:prstDash val="solid"/>
          </a:ln>
        </p:spPr>
      </p:sp>
      <p:sp>
        <p:nvSpPr>
          <p:cNvPr id="49" name="Text 46"/>
          <p:cNvSpPr/>
          <p:nvPr/>
        </p:nvSpPr>
        <p:spPr>
          <a:xfrm>
            <a:off x="758952" y="4489704"/>
            <a:ext cx="777240" cy="155448"/>
          </a:xfrm>
          <a:prstGeom prst="rect">
            <a:avLst/>
          </a:prstGeom>
          <a:noFill/>
          <a:ln/>
        </p:spPr>
        <p:txBody>
          <a:bodyPr wrap="square" lIns="0" tIns="0" rIns="0" bIns="0" rtlCol="0" anchor="ctr"/>
          <a:lstStyle/>
          <a:p>
            <a:pPr indent="0" marL="0">
              <a:buNone/>
            </a:pPr>
            <a:r>
              <a:rPr lang="en-US" sz="950" b="1" dirty="0">
                <a:solidFill>
                  <a:srgbClr val="FFFFFF"/>
                </a:solidFill>
              </a:rPr>
              <a:t>Repeat</a:t>
            </a:r>
            <a:endParaRPr lang="en-US" sz="950" dirty="0"/>
          </a:p>
        </p:txBody>
      </p:sp>
      <p:sp>
        <p:nvSpPr>
          <p:cNvPr id="50" name="Text 47"/>
          <p:cNvSpPr/>
          <p:nvPr/>
        </p:nvSpPr>
        <p:spPr>
          <a:xfrm>
            <a:off x="758952" y="4754880"/>
            <a:ext cx="1508760" cy="137160"/>
          </a:xfrm>
          <a:prstGeom prst="rect">
            <a:avLst/>
          </a:prstGeom>
          <a:noFill/>
          <a:ln/>
        </p:spPr>
        <p:txBody>
          <a:bodyPr wrap="square" lIns="0" tIns="0" rIns="0" bIns="0" rtlCol="0" anchor="ctr">
            <a:normAutofit/>
          </a:bodyPr>
          <a:lstStyle/>
          <a:p>
            <a:pPr indent="0" marL="0">
              <a:buNone/>
            </a:pPr>
            <a:r>
              <a:rPr lang="en-US" sz="700" dirty="0">
                <a:solidFill>
                  <a:srgbClr val="BFC5BD"/>
                </a:solidFill>
              </a:rPr>
              <a:t>30/60/90-day habit</a:t>
            </a:r>
            <a:endParaRPr lang="en-US" sz="700" dirty="0"/>
          </a:p>
        </p:txBody>
      </p:sp>
      <p:sp>
        <p:nvSpPr>
          <p:cNvPr id="51" name="Shape 48"/>
          <p:cNvSpPr/>
          <p:nvPr/>
        </p:nvSpPr>
        <p:spPr>
          <a:xfrm>
            <a:off x="2807208" y="4315968"/>
            <a:ext cx="1947672" cy="777240"/>
          </a:xfrm>
          <a:prstGeom prst="roundRect">
            <a:avLst>
              <a:gd name="adj" fmla="val 7059"/>
            </a:avLst>
          </a:prstGeom>
          <a:solidFill>
            <a:srgbClr val="2D302D"/>
          </a:solidFill>
          <a:ln w="10160">
            <a:solidFill>
              <a:srgbClr val="414641"/>
            </a:solidFill>
            <a:prstDash val="solid"/>
          </a:ln>
        </p:spPr>
      </p:sp>
      <p:sp>
        <p:nvSpPr>
          <p:cNvPr id="52" name="Text 49"/>
          <p:cNvSpPr/>
          <p:nvPr/>
        </p:nvSpPr>
        <p:spPr>
          <a:xfrm>
            <a:off x="2971800" y="4489704"/>
            <a:ext cx="777240" cy="155448"/>
          </a:xfrm>
          <a:prstGeom prst="rect">
            <a:avLst/>
          </a:prstGeom>
          <a:noFill/>
          <a:ln/>
        </p:spPr>
        <p:txBody>
          <a:bodyPr wrap="square" lIns="0" tIns="0" rIns="0" bIns="0" rtlCol="0" anchor="ctr"/>
          <a:lstStyle/>
          <a:p>
            <a:pPr indent="0" marL="0">
              <a:buNone/>
            </a:pPr>
            <a:r>
              <a:rPr lang="en-US" sz="950" b="1" dirty="0">
                <a:solidFill>
                  <a:srgbClr val="FFFFFF"/>
                </a:solidFill>
              </a:rPr>
              <a:t>Economics</a:t>
            </a:r>
            <a:endParaRPr lang="en-US" sz="950" dirty="0"/>
          </a:p>
        </p:txBody>
      </p:sp>
      <p:sp>
        <p:nvSpPr>
          <p:cNvPr id="53" name="Text 50"/>
          <p:cNvSpPr/>
          <p:nvPr/>
        </p:nvSpPr>
        <p:spPr>
          <a:xfrm>
            <a:off x="2971800" y="4754880"/>
            <a:ext cx="1508760" cy="137160"/>
          </a:xfrm>
          <a:prstGeom prst="rect">
            <a:avLst/>
          </a:prstGeom>
          <a:noFill/>
          <a:ln/>
        </p:spPr>
        <p:txBody>
          <a:bodyPr wrap="square" lIns="0" tIns="0" rIns="0" bIns="0" rtlCol="0" anchor="ctr">
            <a:normAutofit/>
          </a:bodyPr>
          <a:lstStyle/>
          <a:p>
            <a:pPr indent="0" marL="0">
              <a:buNone/>
            </a:pPr>
            <a:r>
              <a:rPr lang="en-US" sz="700" dirty="0">
                <a:solidFill>
                  <a:srgbClr val="BFC5BD"/>
                </a:solidFill>
              </a:rPr>
              <a:t>Positive cohort contribution</a:t>
            </a:r>
            <a:endParaRPr lang="en-US" sz="700" dirty="0"/>
          </a:p>
        </p:txBody>
      </p:sp>
      <p:sp>
        <p:nvSpPr>
          <p:cNvPr id="54" name="Shape 51"/>
          <p:cNvSpPr/>
          <p:nvPr/>
        </p:nvSpPr>
        <p:spPr>
          <a:xfrm>
            <a:off x="5020056" y="4315968"/>
            <a:ext cx="1947672" cy="777240"/>
          </a:xfrm>
          <a:prstGeom prst="roundRect">
            <a:avLst>
              <a:gd name="adj" fmla="val 7059"/>
            </a:avLst>
          </a:prstGeom>
          <a:solidFill>
            <a:srgbClr val="2D302D"/>
          </a:solidFill>
          <a:ln w="10160">
            <a:solidFill>
              <a:srgbClr val="414641"/>
            </a:solidFill>
            <a:prstDash val="solid"/>
          </a:ln>
        </p:spPr>
      </p:sp>
      <p:sp>
        <p:nvSpPr>
          <p:cNvPr id="55" name="Text 52"/>
          <p:cNvSpPr/>
          <p:nvPr/>
        </p:nvSpPr>
        <p:spPr>
          <a:xfrm>
            <a:off x="5184648" y="4489704"/>
            <a:ext cx="777240" cy="155448"/>
          </a:xfrm>
          <a:prstGeom prst="rect">
            <a:avLst/>
          </a:prstGeom>
          <a:noFill/>
          <a:ln/>
        </p:spPr>
        <p:txBody>
          <a:bodyPr wrap="square" lIns="0" tIns="0" rIns="0" bIns="0" rtlCol="0" anchor="ctr"/>
          <a:lstStyle/>
          <a:p>
            <a:pPr indent="0" marL="0">
              <a:buNone/>
            </a:pPr>
            <a:r>
              <a:rPr lang="en-US" sz="950" b="1" dirty="0">
                <a:solidFill>
                  <a:srgbClr val="FFFFFF"/>
                </a:solidFill>
              </a:rPr>
              <a:t>Risk</a:t>
            </a:r>
            <a:endParaRPr lang="en-US" sz="950" dirty="0"/>
          </a:p>
        </p:txBody>
      </p:sp>
      <p:sp>
        <p:nvSpPr>
          <p:cNvPr id="56" name="Text 53"/>
          <p:cNvSpPr/>
          <p:nvPr/>
        </p:nvSpPr>
        <p:spPr>
          <a:xfrm>
            <a:off x="5184648" y="4754880"/>
            <a:ext cx="1508760" cy="137160"/>
          </a:xfrm>
          <a:prstGeom prst="rect">
            <a:avLst/>
          </a:prstGeom>
          <a:noFill/>
          <a:ln/>
        </p:spPr>
        <p:txBody>
          <a:bodyPr wrap="square" lIns="0" tIns="0" rIns="0" bIns="0" rtlCol="0" anchor="ctr">
            <a:normAutofit/>
          </a:bodyPr>
          <a:lstStyle/>
          <a:p>
            <a:pPr indent="0" marL="0">
              <a:buNone/>
            </a:pPr>
            <a:r>
              <a:rPr lang="en-US" sz="700" dirty="0">
                <a:solidFill>
                  <a:srgbClr val="BFC5BD"/>
                </a:solidFill>
              </a:rPr>
              <a:t>DPD + fraud within threshold</a:t>
            </a:r>
            <a:endParaRPr lang="en-US" sz="700" dirty="0"/>
          </a:p>
        </p:txBody>
      </p:sp>
      <p:sp>
        <p:nvSpPr>
          <p:cNvPr id="57" name="Shape 54"/>
          <p:cNvSpPr/>
          <p:nvPr/>
        </p:nvSpPr>
        <p:spPr>
          <a:xfrm>
            <a:off x="7232904" y="4315968"/>
            <a:ext cx="1947672" cy="777240"/>
          </a:xfrm>
          <a:prstGeom prst="roundRect">
            <a:avLst>
              <a:gd name="adj" fmla="val 7059"/>
            </a:avLst>
          </a:prstGeom>
          <a:solidFill>
            <a:srgbClr val="2D302D"/>
          </a:solidFill>
          <a:ln w="10160">
            <a:solidFill>
              <a:srgbClr val="414641"/>
            </a:solidFill>
            <a:prstDash val="solid"/>
          </a:ln>
        </p:spPr>
      </p:sp>
      <p:sp>
        <p:nvSpPr>
          <p:cNvPr id="58" name="Text 55"/>
          <p:cNvSpPr/>
          <p:nvPr/>
        </p:nvSpPr>
        <p:spPr>
          <a:xfrm>
            <a:off x="7397496" y="4489704"/>
            <a:ext cx="777240" cy="155448"/>
          </a:xfrm>
          <a:prstGeom prst="rect">
            <a:avLst/>
          </a:prstGeom>
          <a:noFill/>
          <a:ln/>
        </p:spPr>
        <p:txBody>
          <a:bodyPr wrap="square" lIns="0" tIns="0" rIns="0" bIns="0" rtlCol="0" anchor="ctr"/>
          <a:lstStyle/>
          <a:p>
            <a:pPr indent="0" marL="0">
              <a:buNone/>
            </a:pPr>
            <a:r>
              <a:rPr lang="en-US" sz="950" b="1" dirty="0">
                <a:solidFill>
                  <a:srgbClr val="FFFFFF"/>
                </a:solidFill>
              </a:rPr>
              <a:t>Operations</a:t>
            </a:r>
            <a:endParaRPr lang="en-US" sz="950" dirty="0"/>
          </a:p>
        </p:txBody>
      </p:sp>
      <p:sp>
        <p:nvSpPr>
          <p:cNvPr id="59" name="Text 56"/>
          <p:cNvSpPr/>
          <p:nvPr/>
        </p:nvSpPr>
        <p:spPr>
          <a:xfrm>
            <a:off x="7397496" y="4754880"/>
            <a:ext cx="1508760" cy="137160"/>
          </a:xfrm>
          <a:prstGeom prst="rect">
            <a:avLst/>
          </a:prstGeom>
          <a:noFill/>
          <a:ln/>
        </p:spPr>
        <p:txBody>
          <a:bodyPr wrap="square" lIns="0" tIns="0" rIns="0" bIns="0" rtlCol="0" anchor="ctr">
            <a:normAutofit/>
          </a:bodyPr>
          <a:lstStyle/>
          <a:p>
            <a:pPr indent="0" marL="0">
              <a:buNone/>
            </a:pPr>
            <a:r>
              <a:rPr lang="en-US" sz="700" dirty="0">
                <a:solidFill>
                  <a:srgbClr val="BFC5BD"/>
                </a:solidFill>
              </a:rPr>
              <a:t>Refund + settlement matched</a:t>
            </a:r>
            <a:endParaRPr lang="en-US" sz="700" dirty="0"/>
          </a:p>
        </p:txBody>
      </p:sp>
      <p:sp>
        <p:nvSpPr>
          <p:cNvPr id="60" name="Shape 57"/>
          <p:cNvSpPr/>
          <p:nvPr/>
        </p:nvSpPr>
        <p:spPr>
          <a:xfrm>
            <a:off x="9445752" y="4315968"/>
            <a:ext cx="1947672" cy="777240"/>
          </a:xfrm>
          <a:prstGeom prst="roundRect">
            <a:avLst>
              <a:gd name="adj" fmla="val 7059"/>
            </a:avLst>
          </a:prstGeom>
          <a:solidFill>
            <a:srgbClr val="2D302D"/>
          </a:solidFill>
          <a:ln w="10160">
            <a:solidFill>
              <a:srgbClr val="414641"/>
            </a:solidFill>
            <a:prstDash val="solid"/>
          </a:ln>
        </p:spPr>
      </p:sp>
      <p:sp>
        <p:nvSpPr>
          <p:cNvPr id="61" name="Text 58"/>
          <p:cNvSpPr/>
          <p:nvPr/>
        </p:nvSpPr>
        <p:spPr>
          <a:xfrm>
            <a:off x="9610344" y="4489704"/>
            <a:ext cx="777240" cy="155448"/>
          </a:xfrm>
          <a:prstGeom prst="rect">
            <a:avLst/>
          </a:prstGeom>
          <a:noFill/>
          <a:ln/>
        </p:spPr>
        <p:txBody>
          <a:bodyPr wrap="square" lIns="0" tIns="0" rIns="0" bIns="0" rtlCol="0" anchor="ctr"/>
          <a:lstStyle/>
          <a:p>
            <a:pPr indent="0" marL="0">
              <a:buNone/>
            </a:pPr>
            <a:r>
              <a:rPr lang="en-US" sz="950" b="1" dirty="0">
                <a:solidFill>
                  <a:srgbClr val="FFFFFF"/>
                </a:solidFill>
              </a:rPr>
              <a:t>Trust</a:t>
            </a:r>
            <a:endParaRPr lang="en-US" sz="950" dirty="0"/>
          </a:p>
        </p:txBody>
      </p:sp>
      <p:sp>
        <p:nvSpPr>
          <p:cNvPr id="62" name="Text 59"/>
          <p:cNvSpPr/>
          <p:nvPr/>
        </p:nvSpPr>
        <p:spPr>
          <a:xfrm>
            <a:off x="9610344" y="4754880"/>
            <a:ext cx="1508760" cy="137160"/>
          </a:xfrm>
          <a:prstGeom prst="rect">
            <a:avLst/>
          </a:prstGeom>
          <a:noFill/>
          <a:ln/>
        </p:spPr>
        <p:txBody>
          <a:bodyPr wrap="square" lIns="0" tIns="0" rIns="0" bIns="0" rtlCol="0" anchor="ctr">
            <a:normAutofit/>
          </a:bodyPr>
          <a:lstStyle/>
          <a:p>
            <a:pPr indent="0" marL="0">
              <a:buNone/>
            </a:pPr>
            <a:r>
              <a:rPr lang="en-US" sz="700" dirty="0">
                <a:solidFill>
                  <a:srgbClr val="BFC5BD"/>
                </a:solidFill>
              </a:rPr>
              <a:t>Consent + complaints healthy</a:t>
            </a:r>
            <a:endParaRPr lang="en-US" sz="700" dirty="0"/>
          </a:p>
        </p:txBody>
      </p:sp>
      <p:sp>
        <p:nvSpPr>
          <p:cNvPr id="63" name="Shape 60"/>
          <p:cNvSpPr/>
          <p:nvPr/>
        </p:nvSpPr>
        <p:spPr>
          <a:xfrm>
            <a:off x="594360" y="5440680"/>
            <a:ext cx="11018520" cy="685800"/>
          </a:xfrm>
          <a:prstGeom prst="roundRect">
            <a:avLst>
              <a:gd name="adj" fmla="val 8000"/>
            </a:avLst>
          </a:prstGeom>
          <a:solidFill>
            <a:srgbClr val="C9F044"/>
          </a:solidFill>
          <a:ln w="10160">
            <a:solidFill>
              <a:srgbClr val="C9F044"/>
            </a:solidFill>
            <a:prstDash val="solid"/>
          </a:ln>
        </p:spPr>
      </p:sp>
      <p:sp>
        <p:nvSpPr>
          <p:cNvPr id="64" name="Text 61"/>
          <p:cNvSpPr/>
          <p:nvPr/>
        </p:nvSpPr>
        <p:spPr>
          <a:xfrm>
            <a:off x="914400" y="5650992"/>
            <a:ext cx="10378440" cy="246888"/>
          </a:xfrm>
          <a:prstGeom prst="rect">
            <a:avLst/>
          </a:prstGeom>
          <a:noFill/>
          <a:ln/>
        </p:spPr>
        <p:txBody>
          <a:bodyPr wrap="square" lIns="0" tIns="0" rIns="0" bIns="0" rtlCol="0" anchor="ctr">
            <a:normAutofit/>
          </a:bodyPr>
          <a:lstStyle/>
          <a:p>
            <a:pPr algn="ctr" indent="0" marL="0">
              <a:buNone/>
            </a:pPr>
            <a:r>
              <a:rPr lang="en-US" sz="1700" b="1" dirty="0">
                <a:solidFill>
                  <a:srgbClr val="171817"/>
                </a:solidFill>
              </a:rPr>
              <a:t>Marketplace -&gt; prove the affordability engine -&gt; extend it to merchant checkout</a:t>
            </a:r>
            <a:endParaRPr lang="en-US" sz="17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3F4EF"/>
        </a:solidFill>
      </p:bgPr>
    </p:bg>
    <p:spTree>
      <p:nvGrpSpPr>
        <p:cNvPr id="1" name=""/>
        <p:cNvGrpSpPr/>
        <p:nvPr/>
      </p:nvGrpSpPr>
      <p:grpSpPr>
        <a:xfrm>
          <a:off x="0" y="0"/>
          <a:ext cx="0" cy="0"/>
          <a:chOff x="0" y="0"/>
          <a:chExt cx="0" cy="0"/>
        </a:xfrm>
      </p:grpSpPr>
      <p:sp>
        <p:nvSpPr>
          <p:cNvPr id="2" name="Shape 0"/>
          <p:cNvSpPr/>
          <p:nvPr/>
        </p:nvSpPr>
        <p:spPr>
          <a:xfrm>
            <a:off x="566928" y="310896"/>
            <a:ext cx="274320" cy="274320"/>
          </a:xfrm>
          <a:prstGeom prst="roundRect">
            <a:avLst>
              <a:gd name="adj" fmla="val 16667"/>
            </a:avLst>
          </a:prstGeom>
          <a:solidFill>
            <a:srgbClr val="C9F044"/>
          </a:solidFill>
          <a:ln w="12700">
            <a:solidFill>
              <a:srgbClr val="C9F044"/>
            </a:solidFill>
            <a:prstDash val="solid"/>
          </a:ln>
        </p:spPr>
      </p:sp>
      <p:sp>
        <p:nvSpPr>
          <p:cNvPr id="3" name="Text 1"/>
          <p:cNvSpPr/>
          <p:nvPr/>
        </p:nvSpPr>
        <p:spPr>
          <a:xfrm>
            <a:off x="566928" y="320040"/>
            <a:ext cx="274320" cy="246888"/>
          </a:xfrm>
          <a:prstGeom prst="rect">
            <a:avLst/>
          </a:prstGeom>
          <a:noFill/>
          <a:ln/>
        </p:spPr>
        <p:txBody>
          <a:bodyPr wrap="square" lIns="0" tIns="0" rIns="0" bIns="0" rtlCol="0" anchor="ctr"/>
          <a:lstStyle/>
          <a:p>
            <a:pPr algn="ctr" indent="0" marL="0">
              <a:buNone/>
            </a:pPr>
            <a:r>
              <a:rPr lang="en-US" sz="1500" b="1" dirty="0">
                <a:solidFill>
                  <a:srgbClr val="171817"/>
                </a:solidFill>
              </a:rPr>
              <a:t>s</a:t>
            </a:r>
            <a:endParaRPr lang="en-US" sz="1500" dirty="0"/>
          </a:p>
        </p:txBody>
      </p:sp>
      <p:sp>
        <p:nvSpPr>
          <p:cNvPr id="4" name="Text 2"/>
          <p:cNvSpPr/>
          <p:nvPr/>
        </p:nvSpPr>
        <p:spPr>
          <a:xfrm>
            <a:off x="932688" y="320040"/>
            <a:ext cx="1325880" cy="274320"/>
          </a:xfrm>
          <a:prstGeom prst="rect">
            <a:avLst/>
          </a:prstGeom>
          <a:noFill/>
          <a:ln/>
        </p:spPr>
        <p:txBody>
          <a:bodyPr wrap="square" lIns="0" tIns="0" rIns="0" bIns="0" rtlCol="0" anchor="ctr"/>
          <a:lstStyle/>
          <a:p>
            <a:pPr indent="0" marL="0">
              <a:buNone/>
            </a:pPr>
            <a:r>
              <a:rPr lang="en-US" sz="1300" b="1" dirty="0">
                <a:solidFill>
                  <a:srgbClr val="171817"/>
                </a:solidFill>
              </a:rPr>
              <a:t>super</a:t>
            </a:r>
            <a:pPr indent="0" marL="0">
              <a:buNone/>
            </a:pPr>
            <a:r>
              <a:rPr lang="en-US" sz="1300" b="1" dirty="0">
                <a:solidFill>
                  <a:srgbClr val="C9F044"/>
                </a:solidFill>
              </a:rPr>
              <a:t>.money</a:t>
            </a:r>
            <a:endParaRPr lang="en-US" sz="1300" dirty="0"/>
          </a:p>
        </p:txBody>
      </p:sp>
      <p:sp>
        <p:nvSpPr>
          <p:cNvPr id="5" name="Text 3"/>
          <p:cNvSpPr/>
          <p:nvPr/>
        </p:nvSpPr>
        <p:spPr>
          <a:xfrm>
            <a:off x="566928" y="813816"/>
            <a:ext cx="3017520" cy="155448"/>
          </a:xfrm>
          <a:prstGeom prst="rect">
            <a:avLst/>
          </a:prstGeom>
          <a:noFill/>
          <a:ln/>
        </p:spPr>
        <p:txBody>
          <a:bodyPr wrap="square" lIns="0" tIns="0" rIns="0" bIns="0" rtlCol="0" anchor="ctr"/>
          <a:lstStyle/>
          <a:p>
            <a:pPr indent="0" marL="0">
              <a:buNone/>
            </a:pPr>
            <a:r>
              <a:rPr lang="en-US" sz="800" b="1" spc="150" kern="0" dirty="0">
                <a:solidFill>
                  <a:srgbClr val="668700"/>
                </a:solidFill>
              </a:rPr>
              <a:t>CREDIT HEALTH</a:t>
            </a:r>
            <a:endParaRPr lang="en-US" sz="800" dirty="0"/>
          </a:p>
        </p:txBody>
      </p:sp>
      <p:sp>
        <p:nvSpPr>
          <p:cNvPr id="6" name="Text 4"/>
          <p:cNvSpPr/>
          <p:nvPr/>
        </p:nvSpPr>
        <p:spPr>
          <a:xfrm>
            <a:off x="566928" y="1014984"/>
            <a:ext cx="10881360" cy="502920"/>
          </a:xfrm>
          <a:prstGeom prst="rect">
            <a:avLst/>
          </a:prstGeom>
          <a:noFill/>
          <a:ln/>
        </p:spPr>
        <p:txBody>
          <a:bodyPr wrap="square" lIns="0" tIns="0" rIns="0" bIns="0" rtlCol="0" anchor="ctr">
            <a:normAutofit/>
          </a:bodyPr>
          <a:lstStyle/>
          <a:p>
            <a:pPr indent="0" marL="0">
              <a:buNone/>
            </a:pPr>
            <a:r>
              <a:rPr lang="en-US" sz="2500" b="1" dirty="0">
                <a:solidFill>
                  <a:srgbClr val="171817"/>
                </a:solidFill>
              </a:rPr>
              <a:t>Credit Health: explain, act, correct, and degrade honestly.</a:t>
            </a:r>
            <a:endParaRPr lang="en-US" sz="2500" dirty="0"/>
          </a:p>
        </p:txBody>
      </p:sp>
      <p:sp>
        <p:nvSpPr>
          <p:cNvPr id="7" name="Text 5"/>
          <p:cNvSpPr/>
          <p:nvPr/>
        </p:nvSpPr>
        <p:spPr>
          <a:xfrm>
            <a:off x="585216" y="1581912"/>
            <a:ext cx="10607040" cy="320040"/>
          </a:xfrm>
          <a:prstGeom prst="rect">
            <a:avLst/>
          </a:prstGeom>
          <a:noFill/>
          <a:ln/>
        </p:spPr>
        <p:txBody>
          <a:bodyPr wrap="square" lIns="0" tIns="0" rIns="0" bIns="0" rtlCol="0" anchor="ctr">
            <a:normAutofit/>
          </a:bodyPr>
          <a:lstStyle/>
          <a:p>
            <a:pPr indent="0" marL="0">
              <a:buNone/>
            </a:pPr>
            <a:r>
              <a:rPr lang="en-US" sz="1100" dirty="0">
                <a:solidFill>
                  <a:srgbClr val="666C64"/>
                </a:solidFill>
              </a:rPr>
              <a:t>The score is a dated bureau fact; the action plan and correction case are separate product state.</a:t>
            </a:r>
            <a:endParaRPr lang="en-US" sz="1100" dirty="0"/>
          </a:p>
        </p:txBody>
      </p:sp>
      <p:sp>
        <p:nvSpPr>
          <p:cNvPr id="8" name="Shape 6"/>
          <p:cNvSpPr/>
          <p:nvPr/>
        </p:nvSpPr>
        <p:spPr>
          <a:xfrm>
            <a:off x="566928" y="6510528"/>
            <a:ext cx="11045952" cy="0"/>
          </a:xfrm>
          <a:prstGeom prst="line">
            <a:avLst/>
          </a:prstGeom>
          <a:noFill/>
          <a:ln w="8890">
            <a:solidFill>
              <a:srgbClr val="DFE2DB"/>
            </a:solidFill>
            <a:prstDash val="solid"/>
          </a:ln>
        </p:spPr>
      </p:sp>
      <p:sp>
        <p:nvSpPr>
          <p:cNvPr id="9" name="Text 7"/>
          <p:cNvSpPr/>
          <p:nvPr/>
        </p:nvSpPr>
        <p:spPr>
          <a:xfrm>
            <a:off x="566928" y="6565392"/>
            <a:ext cx="3108960" cy="146304"/>
          </a:xfrm>
          <a:prstGeom prst="rect">
            <a:avLst/>
          </a:prstGeom>
          <a:noFill/>
          <a:ln/>
        </p:spPr>
        <p:txBody>
          <a:bodyPr wrap="square" lIns="0" tIns="0" rIns="0" bIns="0" rtlCol="0" anchor="ctr"/>
          <a:lstStyle/>
          <a:p>
            <a:pPr indent="0" marL="0">
              <a:buNone/>
            </a:pPr>
            <a:r>
              <a:rPr lang="en-US" sz="720" b="1" spc="140" kern="0" dirty="0">
                <a:solidFill>
                  <a:srgbClr val="666C64"/>
                </a:solidFill>
              </a:rPr>
              <a:t>TECHNICAL APPENDIX</a:t>
            </a:r>
            <a:endParaRPr lang="en-US" sz="720" dirty="0"/>
          </a:p>
        </p:txBody>
      </p:sp>
      <p:sp>
        <p:nvSpPr>
          <p:cNvPr id="10" name="Text 8"/>
          <p:cNvSpPr/>
          <p:nvPr/>
        </p:nvSpPr>
        <p:spPr>
          <a:xfrm>
            <a:off x="11155680" y="6556248"/>
            <a:ext cx="457200" cy="155448"/>
          </a:xfrm>
          <a:prstGeom prst="rect">
            <a:avLst/>
          </a:prstGeom>
          <a:noFill/>
          <a:ln/>
        </p:spPr>
        <p:txBody>
          <a:bodyPr wrap="square" lIns="0" tIns="0" rIns="0" bIns="0" rtlCol="0" anchor="ctr"/>
          <a:lstStyle/>
          <a:p>
            <a:pPr algn="r" indent="0" marL="0">
              <a:buNone/>
            </a:pPr>
            <a:r>
              <a:rPr lang="en-US" sz="800" b="1" dirty="0">
                <a:solidFill>
                  <a:srgbClr val="666C64"/>
                </a:solidFill>
              </a:rPr>
              <a:t>08</a:t>
            </a:r>
            <a:endParaRPr lang="en-US" sz="800" dirty="0"/>
          </a:p>
        </p:txBody>
      </p:sp>
      <p:sp>
        <p:nvSpPr>
          <p:cNvPr id="12" name="Shape 9"/>
          <p:cNvSpPr/>
          <p:nvPr/>
        </p:nvSpPr>
        <p:spPr>
          <a:xfrm>
            <a:off x="603504" y="2066544"/>
            <a:ext cx="1901952" cy="4014216"/>
          </a:xfrm>
          <a:prstGeom prst="roundRect">
            <a:avLst>
              <a:gd name="adj" fmla="val 2885"/>
            </a:avLst>
          </a:prstGeom>
          <a:solidFill>
            <a:srgbClr val="FFFFFF"/>
          </a:solidFill>
          <a:ln w="10160">
            <a:solidFill>
              <a:srgbClr val="DFE2DB"/>
            </a:solidFill>
            <a:prstDash val="solid"/>
          </a:ln>
          <a:effectLst>
            <a:outerShdw sx="100000" sy="100000" kx="0" ky="0" algn="bl" rotWithShape="0" blurRad="12700" dist="50800" dir="2700000">
              <a:srgbClr val="000000">
                <a:alpha val="12000"/>
              </a:srgbClr>
            </a:outerShdw>
          </a:effectLst>
        </p:spPr>
      </p:sp>
      <p:pic>
        <p:nvPicPr>
          <p:cNvPr id="13" name="Image 0" descr="/Users/namanjain/super-money-affordable-commerce/prototype/test-artifacts/credit-health-dashboard.png">    </p:cNvPr>
          <p:cNvPicPr>
            <a:picLocks noChangeAspect="1"/>
          </p:cNvPicPr>
          <p:nvPr/>
        </p:nvPicPr>
        <p:blipFill>
          <a:blip r:embed="rId1"/>
          <a:srcRect l="0" r="0" t="0" b="0"/>
          <a:stretch/>
        </p:blipFill>
        <p:spPr>
          <a:xfrm>
            <a:off x="640080" y="2103120"/>
            <a:ext cx="1828800" cy="3941064"/>
          </a:xfrm>
          <a:prstGeom prst="rect">
            <a:avLst/>
          </a:prstGeom>
        </p:spPr>
      </p:pic>
      <p:sp>
        <p:nvSpPr>
          <p:cNvPr id="14" name="Shape 10"/>
          <p:cNvSpPr/>
          <p:nvPr/>
        </p:nvSpPr>
        <p:spPr>
          <a:xfrm>
            <a:off x="2752344" y="2066544"/>
            <a:ext cx="1901952" cy="4014216"/>
          </a:xfrm>
          <a:prstGeom prst="roundRect">
            <a:avLst>
              <a:gd name="adj" fmla="val 2885"/>
            </a:avLst>
          </a:prstGeom>
          <a:solidFill>
            <a:srgbClr val="FFFFFF"/>
          </a:solidFill>
          <a:ln w="10160">
            <a:solidFill>
              <a:srgbClr val="DFE2DB"/>
            </a:solidFill>
            <a:prstDash val="solid"/>
          </a:ln>
          <a:effectLst>
            <a:outerShdw sx="100000" sy="100000" kx="0" ky="0" algn="bl" rotWithShape="0" blurRad="12700" dist="50800" dir="2700000">
              <a:srgbClr val="000000">
                <a:alpha val="12000"/>
              </a:srgbClr>
            </a:outerShdw>
          </a:effectLst>
        </p:spPr>
      </p:sp>
      <p:pic>
        <p:nvPicPr>
          <p:cNvPr id="15" name="Image 1" descr="/Users/namanjain/super-money-affordable-commerce/prototype/test-artifacts/credit-health-partner-delay.png">    </p:cNvPr>
          <p:cNvPicPr>
            <a:picLocks noChangeAspect="1"/>
          </p:cNvPicPr>
          <p:nvPr/>
        </p:nvPicPr>
        <p:blipFill>
          <a:blip r:embed="rId2"/>
          <a:srcRect l="0" r="0" t="0" b="0"/>
          <a:stretch/>
        </p:blipFill>
        <p:spPr>
          <a:xfrm>
            <a:off x="2788920" y="2103120"/>
            <a:ext cx="1828800" cy="3941064"/>
          </a:xfrm>
          <a:prstGeom prst="rect">
            <a:avLst/>
          </a:prstGeom>
        </p:spPr>
      </p:pic>
      <p:sp>
        <p:nvSpPr>
          <p:cNvPr id="16" name="Shape 11"/>
          <p:cNvSpPr/>
          <p:nvPr/>
        </p:nvSpPr>
        <p:spPr>
          <a:xfrm>
            <a:off x="4901184" y="2066544"/>
            <a:ext cx="1901952" cy="4014216"/>
          </a:xfrm>
          <a:prstGeom prst="roundRect">
            <a:avLst>
              <a:gd name="adj" fmla="val 2885"/>
            </a:avLst>
          </a:prstGeom>
          <a:solidFill>
            <a:srgbClr val="FFFFFF"/>
          </a:solidFill>
          <a:ln w="10160">
            <a:solidFill>
              <a:srgbClr val="DFE2DB"/>
            </a:solidFill>
            <a:prstDash val="solid"/>
          </a:ln>
          <a:effectLst>
            <a:outerShdw sx="100000" sy="100000" kx="0" ky="0" algn="bl" rotWithShape="0" blurRad="12700" dist="50800" dir="2700000">
              <a:srgbClr val="000000">
                <a:alpha val="12000"/>
              </a:srgbClr>
            </a:outerShdw>
          </a:effectLst>
        </p:spPr>
      </p:sp>
      <p:pic>
        <p:nvPicPr>
          <p:cNvPr id="17" name="Image 2" descr="/Users/namanjain/super-money-affordable-commerce/prototype/test-artifacts/credit-health-dispute-success.png">    </p:cNvPr>
          <p:cNvPicPr>
            <a:picLocks noChangeAspect="1"/>
          </p:cNvPicPr>
          <p:nvPr/>
        </p:nvPicPr>
        <p:blipFill>
          <a:blip r:embed="rId3"/>
          <a:srcRect l="0" r="0" t="0" b="0"/>
          <a:stretch/>
        </p:blipFill>
        <p:spPr>
          <a:xfrm>
            <a:off x="4937760" y="2103120"/>
            <a:ext cx="1828800" cy="3941064"/>
          </a:xfrm>
          <a:prstGeom prst="rect">
            <a:avLst/>
          </a:prstGeom>
        </p:spPr>
      </p:pic>
      <p:sp>
        <p:nvSpPr>
          <p:cNvPr id="18" name="Shape 12"/>
          <p:cNvSpPr/>
          <p:nvPr/>
        </p:nvSpPr>
        <p:spPr>
          <a:xfrm>
            <a:off x="7178040" y="2103120"/>
            <a:ext cx="1874520" cy="804672"/>
          </a:xfrm>
          <a:prstGeom prst="roundRect">
            <a:avLst>
              <a:gd name="adj" fmla="val 6818"/>
            </a:avLst>
          </a:prstGeom>
          <a:solidFill>
            <a:srgbClr val="FFFFFF"/>
          </a:solidFill>
          <a:ln w="10160">
            <a:solidFill>
              <a:srgbClr val="DFE2DB"/>
            </a:solidFill>
            <a:prstDash val="solid"/>
          </a:ln>
        </p:spPr>
      </p:sp>
      <p:sp>
        <p:nvSpPr>
          <p:cNvPr id="19" name="Text 13"/>
          <p:cNvSpPr/>
          <p:nvPr/>
        </p:nvSpPr>
        <p:spPr>
          <a:xfrm>
            <a:off x="7269480" y="2203704"/>
            <a:ext cx="1691640" cy="182880"/>
          </a:xfrm>
          <a:prstGeom prst="rect">
            <a:avLst/>
          </a:prstGeom>
          <a:noFill/>
          <a:ln/>
        </p:spPr>
        <p:txBody>
          <a:bodyPr wrap="square" lIns="0" tIns="0" rIns="0" bIns="0" rtlCol="0" anchor="ctr">
            <a:normAutofit/>
          </a:bodyPr>
          <a:lstStyle/>
          <a:p>
            <a:pPr algn="ctr" indent="0" marL="0">
              <a:buNone/>
            </a:pPr>
            <a:r>
              <a:rPr lang="en-US" sz="1000" b="1" dirty="0">
                <a:solidFill>
                  <a:srgbClr val="171817"/>
                </a:solidFill>
              </a:rPr>
              <a:t>Consent</a:t>
            </a:r>
            <a:endParaRPr lang="en-US" sz="1000" dirty="0"/>
          </a:p>
        </p:txBody>
      </p:sp>
      <p:sp>
        <p:nvSpPr>
          <p:cNvPr id="20" name="Text 14"/>
          <p:cNvSpPr/>
          <p:nvPr/>
        </p:nvSpPr>
        <p:spPr>
          <a:xfrm>
            <a:off x="7260336" y="2450592"/>
            <a:ext cx="1709928" cy="402336"/>
          </a:xfrm>
          <a:prstGeom prst="rect">
            <a:avLst/>
          </a:prstGeom>
          <a:noFill/>
          <a:ln/>
        </p:spPr>
        <p:txBody>
          <a:bodyPr wrap="square" lIns="0" tIns="0" rIns="0" bIns="0" rtlCol="0" anchor="ctr">
            <a:normAutofit/>
          </a:bodyPr>
          <a:lstStyle/>
          <a:p>
            <a:pPr algn="ctr" indent="0" marL="0">
              <a:buNone/>
            </a:pPr>
            <a:r>
              <a:rPr lang="en-US" sz="740" dirty="0">
                <a:solidFill>
                  <a:srgbClr val="666C64"/>
                </a:solidFill>
              </a:rPr>
              <a:t>Purpose evidence</a:t>
            </a:r>
            <a:endParaRPr lang="en-US" sz="740" dirty="0"/>
          </a:p>
        </p:txBody>
      </p:sp>
      <p:sp>
        <p:nvSpPr>
          <p:cNvPr id="21" name="Shape 15"/>
          <p:cNvSpPr/>
          <p:nvPr/>
        </p:nvSpPr>
        <p:spPr>
          <a:xfrm>
            <a:off x="9326880" y="2103120"/>
            <a:ext cx="1874520" cy="804672"/>
          </a:xfrm>
          <a:prstGeom prst="roundRect">
            <a:avLst>
              <a:gd name="adj" fmla="val 6818"/>
            </a:avLst>
          </a:prstGeom>
          <a:solidFill>
            <a:srgbClr val="E8EDFF"/>
          </a:solidFill>
          <a:ln w="10160">
            <a:solidFill>
              <a:srgbClr val="3566E8"/>
            </a:solidFill>
            <a:prstDash val="solid"/>
          </a:ln>
        </p:spPr>
      </p:sp>
      <p:sp>
        <p:nvSpPr>
          <p:cNvPr id="22" name="Text 16"/>
          <p:cNvSpPr/>
          <p:nvPr/>
        </p:nvSpPr>
        <p:spPr>
          <a:xfrm>
            <a:off x="9418320" y="2203704"/>
            <a:ext cx="1691640" cy="182880"/>
          </a:xfrm>
          <a:prstGeom prst="rect">
            <a:avLst/>
          </a:prstGeom>
          <a:noFill/>
          <a:ln/>
        </p:spPr>
        <p:txBody>
          <a:bodyPr wrap="square" lIns="0" tIns="0" rIns="0" bIns="0" rtlCol="0" anchor="ctr">
            <a:normAutofit/>
          </a:bodyPr>
          <a:lstStyle/>
          <a:p>
            <a:pPr algn="ctr" indent="0" marL="0">
              <a:buNone/>
            </a:pPr>
            <a:r>
              <a:rPr lang="en-US" sz="1000" b="1" dirty="0">
                <a:solidFill>
                  <a:srgbClr val="171817"/>
                </a:solidFill>
              </a:rPr>
              <a:t>Bureau adapter</a:t>
            </a:r>
            <a:endParaRPr lang="en-US" sz="1000" dirty="0"/>
          </a:p>
        </p:txBody>
      </p:sp>
      <p:sp>
        <p:nvSpPr>
          <p:cNvPr id="23" name="Text 17"/>
          <p:cNvSpPr/>
          <p:nvPr/>
        </p:nvSpPr>
        <p:spPr>
          <a:xfrm>
            <a:off x="9409176" y="2450592"/>
            <a:ext cx="1709928" cy="402336"/>
          </a:xfrm>
          <a:prstGeom prst="rect">
            <a:avLst/>
          </a:prstGeom>
          <a:noFill/>
          <a:ln/>
        </p:spPr>
        <p:txBody>
          <a:bodyPr wrap="square" lIns="0" tIns="0" rIns="0" bIns="0" rtlCol="0" anchor="ctr">
            <a:normAutofit/>
          </a:bodyPr>
          <a:lstStyle/>
          <a:p>
            <a:pPr algn="ctr" indent="0" marL="0">
              <a:buNone/>
            </a:pPr>
            <a:r>
              <a:rPr lang="en-US" sz="740" dirty="0">
                <a:solidFill>
                  <a:srgbClr val="666C64"/>
                </a:solidFill>
              </a:rPr>
              <a:t>Canonical pull</a:t>
            </a:r>
            <a:endParaRPr lang="en-US" sz="740" dirty="0"/>
          </a:p>
        </p:txBody>
      </p:sp>
      <p:sp>
        <p:nvSpPr>
          <p:cNvPr id="24" name="Shape 18"/>
          <p:cNvSpPr/>
          <p:nvPr/>
        </p:nvSpPr>
        <p:spPr>
          <a:xfrm>
            <a:off x="7178040" y="3127248"/>
            <a:ext cx="1874520" cy="804672"/>
          </a:xfrm>
          <a:prstGeom prst="roundRect">
            <a:avLst>
              <a:gd name="adj" fmla="val 6818"/>
            </a:avLst>
          </a:prstGeom>
          <a:solidFill>
            <a:srgbClr val="FFFFFF"/>
          </a:solidFill>
          <a:ln w="10160">
            <a:solidFill>
              <a:srgbClr val="DFE2DB"/>
            </a:solidFill>
            <a:prstDash val="solid"/>
          </a:ln>
        </p:spPr>
      </p:sp>
      <p:sp>
        <p:nvSpPr>
          <p:cNvPr id="25" name="Text 19"/>
          <p:cNvSpPr/>
          <p:nvPr/>
        </p:nvSpPr>
        <p:spPr>
          <a:xfrm>
            <a:off x="7269480" y="3227832"/>
            <a:ext cx="1691640" cy="182880"/>
          </a:xfrm>
          <a:prstGeom prst="rect">
            <a:avLst/>
          </a:prstGeom>
          <a:noFill/>
          <a:ln/>
        </p:spPr>
        <p:txBody>
          <a:bodyPr wrap="square" lIns="0" tIns="0" rIns="0" bIns="0" rtlCol="0" anchor="ctr">
            <a:normAutofit/>
          </a:bodyPr>
          <a:lstStyle/>
          <a:p>
            <a:pPr algn="ctr" indent="0" marL="0">
              <a:buNone/>
            </a:pPr>
            <a:r>
              <a:rPr lang="en-US" sz="1000" b="1" dirty="0">
                <a:solidFill>
                  <a:srgbClr val="171817"/>
                </a:solidFill>
              </a:rPr>
              <a:t>Snapshot</a:t>
            </a:r>
            <a:endParaRPr lang="en-US" sz="1000" dirty="0"/>
          </a:p>
        </p:txBody>
      </p:sp>
      <p:sp>
        <p:nvSpPr>
          <p:cNvPr id="26" name="Text 20"/>
          <p:cNvSpPr/>
          <p:nvPr/>
        </p:nvSpPr>
        <p:spPr>
          <a:xfrm>
            <a:off x="7260336" y="3474720"/>
            <a:ext cx="1709928" cy="402336"/>
          </a:xfrm>
          <a:prstGeom prst="rect">
            <a:avLst/>
          </a:prstGeom>
          <a:noFill/>
          <a:ln/>
        </p:spPr>
        <p:txBody>
          <a:bodyPr wrap="square" lIns="0" tIns="0" rIns="0" bIns="0" rtlCol="0" anchor="ctr">
            <a:normAutofit/>
          </a:bodyPr>
          <a:lstStyle/>
          <a:p>
            <a:pPr algn="ctr" indent="0" marL="0">
              <a:buNone/>
            </a:pPr>
            <a:r>
              <a:rPr lang="en-US" sz="740" dirty="0">
                <a:solidFill>
                  <a:srgbClr val="666C64"/>
                </a:solidFill>
              </a:rPr>
              <a:t>Source + freshness</a:t>
            </a:r>
            <a:endParaRPr lang="en-US" sz="740" dirty="0"/>
          </a:p>
        </p:txBody>
      </p:sp>
      <p:sp>
        <p:nvSpPr>
          <p:cNvPr id="27" name="Shape 21"/>
          <p:cNvSpPr/>
          <p:nvPr/>
        </p:nvSpPr>
        <p:spPr>
          <a:xfrm>
            <a:off x="9326880" y="3127248"/>
            <a:ext cx="1874520" cy="804672"/>
          </a:xfrm>
          <a:prstGeom prst="roundRect">
            <a:avLst>
              <a:gd name="adj" fmla="val 6818"/>
            </a:avLst>
          </a:prstGeom>
          <a:solidFill>
            <a:srgbClr val="FFFFFF"/>
          </a:solidFill>
          <a:ln w="10160">
            <a:solidFill>
              <a:srgbClr val="DFE2DB"/>
            </a:solidFill>
            <a:prstDash val="solid"/>
          </a:ln>
        </p:spPr>
      </p:sp>
      <p:sp>
        <p:nvSpPr>
          <p:cNvPr id="28" name="Text 22"/>
          <p:cNvSpPr/>
          <p:nvPr/>
        </p:nvSpPr>
        <p:spPr>
          <a:xfrm>
            <a:off x="9418320" y="3227832"/>
            <a:ext cx="1691640" cy="182880"/>
          </a:xfrm>
          <a:prstGeom prst="rect">
            <a:avLst/>
          </a:prstGeom>
          <a:noFill/>
          <a:ln/>
        </p:spPr>
        <p:txBody>
          <a:bodyPr wrap="square" lIns="0" tIns="0" rIns="0" bIns="0" rtlCol="0" anchor="ctr">
            <a:normAutofit/>
          </a:bodyPr>
          <a:lstStyle/>
          <a:p>
            <a:pPr algn="ctr" indent="0" marL="0">
              <a:buNone/>
            </a:pPr>
            <a:r>
              <a:rPr lang="en-US" sz="1000" b="1" dirty="0">
                <a:solidFill>
                  <a:srgbClr val="171817"/>
                </a:solidFill>
              </a:rPr>
              <a:t>Explanation</a:t>
            </a:r>
            <a:endParaRPr lang="en-US" sz="1000" dirty="0"/>
          </a:p>
        </p:txBody>
      </p:sp>
      <p:sp>
        <p:nvSpPr>
          <p:cNvPr id="29" name="Text 23"/>
          <p:cNvSpPr/>
          <p:nvPr/>
        </p:nvSpPr>
        <p:spPr>
          <a:xfrm>
            <a:off x="9409176" y="3474720"/>
            <a:ext cx="1709928" cy="402336"/>
          </a:xfrm>
          <a:prstGeom prst="rect">
            <a:avLst/>
          </a:prstGeom>
          <a:noFill/>
          <a:ln/>
        </p:spPr>
        <p:txBody>
          <a:bodyPr wrap="square" lIns="0" tIns="0" rIns="0" bIns="0" rtlCol="0" anchor="ctr">
            <a:normAutofit/>
          </a:bodyPr>
          <a:lstStyle/>
          <a:p>
            <a:pPr algn="ctr" indent="0" marL="0">
              <a:buNone/>
            </a:pPr>
            <a:r>
              <a:rPr lang="en-US" sz="740" dirty="0">
                <a:solidFill>
                  <a:srgbClr val="666C64"/>
                </a:solidFill>
              </a:rPr>
              <a:t>Governed factors</a:t>
            </a:r>
            <a:endParaRPr lang="en-US" sz="740" dirty="0"/>
          </a:p>
        </p:txBody>
      </p:sp>
      <p:sp>
        <p:nvSpPr>
          <p:cNvPr id="30" name="Shape 24"/>
          <p:cNvSpPr/>
          <p:nvPr/>
        </p:nvSpPr>
        <p:spPr>
          <a:xfrm>
            <a:off x="7178040" y="4151376"/>
            <a:ext cx="1874520" cy="804672"/>
          </a:xfrm>
          <a:prstGeom prst="roundRect">
            <a:avLst>
              <a:gd name="adj" fmla="val 6818"/>
            </a:avLst>
          </a:prstGeom>
          <a:solidFill>
            <a:srgbClr val="FFFFFF"/>
          </a:solidFill>
          <a:ln w="10160">
            <a:solidFill>
              <a:srgbClr val="DFE2DB"/>
            </a:solidFill>
            <a:prstDash val="solid"/>
          </a:ln>
        </p:spPr>
      </p:sp>
      <p:sp>
        <p:nvSpPr>
          <p:cNvPr id="31" name="Text 25"/>
          <p:cNvSpPr/>
          <p:nvPr/>
        </p:nvSpPr>
        <p:spPr>
          <a:xfrm>
            <a:off x="7269480" y="4251960"/>
            <a:ext cx="1691640" cy="182880"/>
          </a:xfrm>
          <a:prstGeom prst="rect">
            <a:avLst/>
          </a:prstGeom>
          <a:noFill/>
          <a:ln/>
        </p:spPr>
        <p:txBody>
          <a:bodyPr wrap="square" lIns="0" tIns="0" rIns="0" bIns="0" rtlCol="0" anchor="ctr">
            <a:normAutofit/>
          </a:bodyPr>
          <a:lstStyle/>
          <a:p>
            <a:pPr algn="ctr" indent="0" marL="0">
              <a:buNone/>
            </a:pPr>
            <a:r>
              <a:rPr lang="en-US" sz="1000" b="1" dirty="0">
                <a:solidFill>
                  <a:srgbClr val="171817"/>
                </a:solidFill>
              </a:rPr>
              <a:t>Action plan</a:t>
            </a:r>
            <a:endParaRPr lang="en-US" sz="1000" dirty="0"/>
          </a:p>
        </p:txBody>
      </p:sp>
      <p:sp>
        <p:nvSpPr>
          <p:cNvPr id="32" name="Text 26"/>
          <p:cNvSpPr/>
          <p:nvPr/>
        </p:nvSpPr>
        <p:spPr>
          <a:xfrm>
            <a:off x="7260336" y="4498848"/>
            <a:ext cx="1709928" cy="402336"/>
          </a:xfrm>
          <a:prstGeom prst="rect">
            <a:avLst/>
          </a:prstGeom>
          <a:noFill/>
          <a:ln/>
        </p:spPr>
        <p:txBody>
          <a:bodyPr wrap="square" lIns="0" tIns="0" rIns="0" bIns="0" rtlCol="0" anchor="ctr">
            <a:normAutofit/>
          </a:bodyPr>
          <a:lstStyle/>
          <a:p>
            <a:pPr algn="ctr" indent="0" marL="0">
              <a:buNone/>
            </a:pPr>
            <a:r>
              <a:rPr lang="en-US" sz="740" dirty="0">
                <a:solidFill>
                  <a:srgbClr val="666C64"/>
                </a:solidFill>
              </a:rPr>
              <a:t>Three safe steps</a:t>
            </a:r>
            <a:endParaRPr lang="en-US" sz="740" dirty="0"/>
          </a:p>
        </p:txBody>
      </p:sp>
      <p:sp>
        <p:nvSpPr>
          <p:cNvPr id="33" name="Shape 27"/>
          <p:cNvSpPr/>
          <p:nvPr/>
        </p:nvSpPr>
        <p:spPr>
          <a:xfrm>
            <a:off x="9326880" y="4151376"/>
            <a:ext cx="1874520" cy="804672"/>
          </a:xfrm>
          <a:prstGeom prst="roundRect">
            <a:avLst>
              <a:gd name="adj" fmla="val 6818"/>
            </a:avLst>
          </a:prstGeom>
          <a:solidFill>
            <a:srgbClr val="FFFFFF"/>
          </a:solidFill>
          <a:ln w="10160">
            <a:solidFill>
              <a:srgbClr val="DFE2DB"/>
            </a:solidFill>
            <a:prstDash val="solid"/>
          </a:ln>
        </p:spPr>
      </p:sp>
      <p:sp>
        <p:nvSpPr>
          <p:cNvPr id="34" name="Text 28"/>
          <p:cNvSpPr/>
          <p:nvPr/>
        </p:nvSpPr>
        <p:spPr>
          <a:xfrm>
            <a:off x="9418320" y="4251960"/>
            <a:ext cx="1691640" cy="182880"/>
          </a:xfrm>
          <a:prstGeom prst="rect">
            <a:avLst/>
          </a:prstGeom>
          <a:noFill/>
          <a:ln/>
        </p:spPr>
        <p:txBody>
          <a:bodyPr wrap="square" lIns="0" tIns="0" rIns="0" bIns="0" rtlCol="0" anchor="ctr">
            <a:normAutofit/>
          </a:bodyPr>
          <a:lstStyle/>
          <a:p>
            <a:pPr algn="ctr" indent="0" marL="0">
              <a:buNone/>
            </a:pPr>
            <a:r>
              <a:rPr lang="en-US" sz="1000" b="1" dirty="0">
                <a:solidFill>
                  <a:srgbClr val="171817"/>
                </a:solidFill>
              </a:rPr>
              <a:t>Case service</a:t>
            </a:r>
            <a:endParaRPr lang="en-US" sz="1000" dirty="0"/>
          </a:p>
        </p:txBody>
      </p:sp>
      <p:sp>
        <p:nvSpPr>
          <p:cNvPr id="35" name="Text 29"/>
          <p:cNvSpPr/>
          <p:nvPr/>
        </p:nvSpPr>
        <p:spPr>
          <a:xfrm>
            <a:off x="9409176" y="4498848"/>
            <a:ext cx="1709928" cy="402336"/>
          </a:xfrm>
          <a:prstGeom prst="rect">
            <a:avLst/>
          </a:prstGeom>
          <a:noFill/>
          <a:ln/>
        </p:spPr>
        <p:txBody>
          <a:bodyPr wrap="square" lIns="0" tIns="0" rIns="0" bIns="0" rtlCol="0" anchor="ctr">
            <a:normAutofit/>
          </a:bodyPr>
          <a:lstStyle/>
          <a:p>
            <a:pPr algn="ctr" indent="0" marL="0">
              <a:buNone/>
            </a:pPr>
            <a:r>
              <a:rPr lang="en-US" sz="740" dirty="0">
                <a:solidFill>
                  <a:srgbClr val="666C64"/>
                </a:solidFill>
              </a:rPr>
              <a:t>Tracked correction</a:t>
            </a:r>
            <a:endParaRPr lang="en-US" sz="740" dirty="0"/>
          </a:p>
        </p:txBody>
      </p:sp>
      <p:sp>
        <p:nvSpPr>
          <p:cNvPr id="36" name="Shape 30"/>
          <p:cNvSpPr/>
          <p:nvPr/>
        </p:nvSpPr>
        <p:spPr>
          <a:xfrm>
            <a:off x="7178040" y="5330952"/>
            <a:ext cx="4023360" cy="713232"/>
          </a:xfrm>
          <a:prstGeom prst="roundRect">
            <a:avLst>
              <a:gd name="adj" fmla="val 7692"/>
            </a:avLst>
          </a:prstGeom>
          <a:solidFill>
            <a:srgbClr val="FFF5D9"/>
          </a:solidFill>
          <a:ln w="10160">
            <a:solidFill>
              <a:srgbClr val="E8CF8C"/>
            </a:solidFill>
            <a:prstDash val="solid"/>
          </a:ln>
        </p:spPr>
      </p:sp>
      <p:sp>
        <p:nvSpPr>
          <p:cNvPr id="37" name="Text 31"/>
          <p:cNvSpPr/>
          <p:nvPr/>
        </p:nvSpPr>
        <p:spPr>
          <a:xfrm>
            <a:off x="7424928" y="5559552"/>
            <a:ext cx="3520440" cy="201168"/>
          </a:xfrm>
          <a:prstGeom prst="rect">
            <a:avLst/>
          </a:prstGeom>
          <a:noFill/>
          <a:ln/>
        </p:spPr>
        <p:txBody>
          <a:bodyPr wrap="square" lIns="0" tIns="0" rIns="0" bIns="0" rtlCol="0" anchor="ctr">
            <a:normAutofit/>
          </a:bodyPr>
          <a:lstStyle/>
          <a:p>
            <a:pPr algn="ctr" indent="0" marL="0">
              <a:buNone/>
            </a:pPr>
            <a:r>
              <a:rPr lang="en-US" sz="1000" b="1" dirty="0">
                <a:solidFill>
                  <a:srgbClr val="75541B"/>
                </a:solidFill>
              </a:rPr>
              <a:t>Boundary: Credit Health consent cannot silently become lending consent.</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3F4EF"/>
        </a:solidFill>
      </p:bgPr>
    </p:bg>
    <p:spTree>
      <p:nvGrpSpPr>
        <p:cNvPr id="1" name=""/>
        <p:cNvGrpSpPr/>
        <p:nvPr/>
      </p:nvGrpSpPr>
      <p:grpSpPr>
        <a:xfrm>
          <a:off x="0" y="0"/>
          <a:ext cx="0" cy="0"/>
          <a:chOff x="0" y="0"/>
          <a:chExt cx="0" cy="0"/>
        </a:xfrm>
      </p:grpSpPr>
      <p:sp>
        <p:nvSpPr>
          <p:cNvPr id="2" name="Shape 0"/>
          <p:cNvSpPr/>
          <p:nvPr/>
        </p:nvSpPr>
        <p:spPr>
          <a:xfrm>
            <a:off x="566928" y="310896"/>
            <a:ext cx="274320" cy="274320"/>
          </a:xfrm>
          <a:prstGeom prst="roundRect">
            <a:avLst>
              <a:gd name="adj" fmla="val 16667"/>
            </a:avLst>
          </a:prstGeom>
          <a:solidFill>
            <a:srgbClr val="C9F044"/>
          </a:solidFill>
          <a:ln w="12700">
            <a:solidFill>
              <a:srgbClr val="C9F044"/>
            </a:solidFill>
            <a:prstDash val="solid"/>
          </a:ln>
        </p:spPr>
      </p:sp>
      <p:sp>
        <p:nvSpPr>
          <p:cNvPr id="3" name="Text 1"/>
          <p:cNvSpPr/>
          <p:nvPr/>
        </p:nvSpPr>
        <p:spPr>
          <a:xfrm>
            <a:off x="566928" y="320040"/>
            <a:ext cx="274320" cy="246888"/>
          </a:xfrm>
          <a:prstGeom prst="rect">
            <a:avLst/>
          </a:prstGeom>
          <a:noFill/>
          <a:ln/>
        </p:spPr>
        <p:txBody>
          <a:bodyPr wrap="square" lIns="0" tIns="0" rIns="0" bIns="0" rtlCol="0" anchor="ctr"/>
          <a:lstStyle/>
          <a:p>
            <a:pPr algn="ctr" indent="0" marL="0">
              <a:buNone/>
            </a:pPr>
            <a:r>
              <a:rPr lang="en-US" sz="1500" b="1" dirty="0">
                <a:solidFill>
                  <a:srgbClr val="171817"/>
                </a:solidFill>
              </a:rPr>
              <a:t>s</a:t>
            </a:r>
            <a:endParaRPr lang="en-US" sz="1500" dirty="0"/>
          </a:p>
        </p:txBody>
      </p:sp>
      <p:sp>
        <p:nvSpPr>
          <p:cNvPr id="4" name="Text 2"/>
          <p:cNvSpPr/>
          <p:nvPr/>
        </p:nvSpPr>
        <p:spPr>
          <a:xfrm>
            <a:off x="932688" y="320040"/>
            <a:ext cx="1325880" cy="274320"/>
          </a:xfrm>
          <a:prstGeom prst="rect">
            <a:avLst/>
          </a:prstGeom>
          <a:noFill/>
          <a:ln/>
        </p:spPr>
        <p:txBody>
          <a:bodyPr wrap="square" lIns="0" tIns="0" rIns="0" bIns="0" rtlCol="0" anchor="ctr"/>
          <a:lstStyle/>
          <a:p>
            <a:pPr indent="0" marL="0">
              <a:buNone/>
            </a:pPr>
            <a:r>
              <a:rPr lang="en-US" sz="1300" b="1" dirty="0">
                <a:solidFill>
                  <a:srgbClr val="171817"/>
                </a:solidFill>
              </a:rPr>
              <a:t>super</a:t>
            </a:r>
            <a:pPr indent="0" marL="0">
              <a:buNone/>
            </a:pPr>
            <a:r>
              <a:rPr lang="en-US" sz="1300" b="1" dirty="0">
                <a:solidFill>
                  <a:srgbClr val="C9F044"/>
                </a:solidFill>
              </a:rPr>
              <a:t>.money</a:t>
            </a:r>
            <a:endParaRPr lang="en-US" sz="1300" dirty="0"/>
          </a:p>
        </p:txBody>
      </p:sp>
      <p:sp>
        <p:nvSpPr>
          <p:cNvPr id="5" name="Text 3"/>
          <p:cNvSpPr/>
          <p:nvPr/>
        </p:nvSpPr>
        <p:spPr>
          <a:xfrm>
            <a:off x="566928" y="813816"/>
            <a:ext cx="3017520" cy="155448"/>
          </a:xfrm>
          <a:prstGeom prst="rect">
            <a:avLst/>
          </a:prstGeom>
          <a:noFill/>
          <a:ln/>
        </p:spPr>
        <p:txBody>
          <a:bodyPr wrap="square" lIns="0" tIns="0" rIns="0" bIns="0" rtlCol="0" anchor="ctr"/>
          <a:lstStyle/>
          <a:p>
            <a:pPr indent="0" marL="0">
              <a:buNone/>
            </a:pPr>
            <a:r>
              <a:rPr lang="en-US" sz="800" b="1" spc="150" kern="0" dirty="0">
                <a:solidFill>
                  <a:srgbClr val="668700"/>
                </a:solidFill>
              </a:rPr>
              <a:t>EXPERIMENT APPENDIX</a:t>
            </a:r>
            <a:endParaRPr lang="en-US" sz="800" dirty="0"/>
          </a:p>
        </p:txBody>
      </p:sp>
      <p:sp>
        <p:nvSpPr>
          <p:cNvPr id="6" name="Text 4"/>
          <p:cNvSpPr/>
          <p:nvPr/>
        </p:nvSpPr>
        <p:spPr>
          <a:xfrm>
            <a:off x="566928" y="1014984"/>
            <a:ext cx="10881360" cy="502920"/>
          </a:xfrm>
          <a:prstGeom prst="rect">
            <a:avLst/>
          </a:prstGeom>
          <a:noFill/>
          <a:ln/>
        </p:spPr>
        <p:txBody>
          <a:bodyPr wrap="square" lIns="0" tIns="0" rIns="0" bIns="0" rtlCol="0" anchor="ctr">
            <a:normAutofit/>
          </a:bodyPr>
          <a:lstStyle/>
          <a:p>
            <a:pPr indent="0" marL="0">
              <a:buNone/>
            </a:pPr>
            <a:r>
              <a:rPr lang="en-US" sz="2700" b="1" dirty="0">
                <a:solidFill>
                  <a:srgbClr val="171817"/>
                </a:solidFill>
              </a:rPr>
              <a:t>Category and experiment decisions are explicit.</a:t>
            </a:r>
            <a:endParaRPr lang="en-US" sz="2700" dirty="0"/>
          </a:p>
        </p:txBody>
      </p:sp>
      <p:sp>
        <p:nvSpPr>
          <p:cNvPr id="7" name="Text 5"/>
          <p:cNvSpPr/>
          <p:nvPr/>
        </p:nvSpPr>
        <p:spPr>
          <a:xfrm>
            <a:off x="585216" y="1581912"/>
            <a:ext cx="10607040" cy="320040"/>
          </a:xfrm>
          <a:prstGeom prst="rect">
            <a:avLst/>
          </a:prstGeom>
          <a:noFill/>
          <a:ln/>
        </p:spPr>
        <p:txBody>
          <a:bodyPr wrap="square" lIns="0" tIns="0" rIns="0" bIns="0" rtlCol="0" anchor="ctr">
            <a:normAutofit/>
          </a:bodyPr>
          <a:lstStyle/>
          <a:p>
            <a:pPr indent="0" marL="0">
              <a:buNone/>
            </a:pPr>
            <a:r>
              <a:rPr lang="en-US" sz="1100" dirty="0">
                <a:solidFill>
                  <a:srgbClr val="666C64"/>
                </a:solidFill>
              </a:rPr>
              <a:t>Scope and growth both use measurable gates.</a:t>
            </a:r>
            <a:endParaRPr lang="en-US" sz="1100" dirty="0"/>
          </a:p>
        </p:txBody>
      </p:sp>
      <p:sp>
        <p:nvSpPr>
          <p:cNvPr id="8" name="Shape 6"/>
          <p:cNvSpPr/>
          <p:nvPr/>
        </p:nvSpPr>
        <p:spPr>
          <a:xfrm>
            <a:off x="566928" y="6510528"/>
            <a:ext cx="11045952" cy="0"/>
          </a:xfrm>
          <a:prstGeom prst="line">
            <a:avLst/>
          </a:prstGeom>
          <a:noFill/>
          <a:ln w="8890">
            <a:solidFill>
              <a:srgbClr val="DFE2DB"/>
            </a:solidFill>
            <a:prstDash val="solid"/>
          </a:ln>
        </p:spPr>
      </p:sp>
      <p:sp>
        <p:nvSpPr>
          <p:cNvPr id="9" name="Text 7"/>
          <p:cNvSpPr/>
          <p:nvPr/>
        </p:nvSpPr>
        <p:spPr>
          <a:xfrm>
            <a:off x="566928" y="6565392"/>
            <a:ext cx="3108960" cy="146304"/>
          </a:xfrm>
          <a:prstGeom prst="rect">
            <a:avLst/>
          </a:prstGeom>
          <a:noFill/>
          <a:ln/>
        </p:spPr>
        <p:txBody>
          <a:bodyPr wrap="square" lIns="0" tIns="0" rIns="0" bIns="0" rtlCol="0" anchor="ctr"/>
          <a:lstStyle/>
          <a:p>
            <a:pPr indent="0" marL="0">
              <a:buNone/>
            </a:pPr>
            <a:r>
              <a:rPr lang="en-US" sz="720" b="1" spc="140" kern="0" dirty="0">
                <a:solidFill>
                  <a:srgbClr val="666C64"/>
                </a:solidFill>
              </a:rPr>
              <a:t>TECHNICAL APPENDIX</a:t>
            </a:r>
            <a:endParaRPr lang="en-US" sz="720" dirty="0"/>
          </a:p>
        </p:txBody>
      </p:sp>
      <p:sp>
        <p:nvSpPr>
          <p:cNvPr id="10" name="Text 8"/>
          <p:cNvSpPr/>
          <p:nvPr/>
        </p:nvSpPr>
        <p:spPr>
          <a:xfrm>
            <a:off x="11155680" y="6556248"/>
            <a:ext cx="457200" cy="155448"/>
          </a:xfrm>
          <a:prstGeom prst="rect">
            <a:avLst/>
          </a:prstGeom>
          <a:noFill/>
          <a:ln/>
        </p:spPr>
        <p:txBody>
          <a:bodyPr wrap="square" lIns="0" tIns="0" rIns="0" bIns="0" rtlCol="0" anchor="ctr"/>
          <a:lstStyle/>
          <a:p>
            <a:pPr algn="r" indent="0" marL="0">
              <a:buNone/>
            </a:pPr>
            <a:r>
              <a:rPr lang="en-US" sz="800" b="1" dirty="0">
                <a:solidFill>
                  <a:srgbClr val="666C64"/>
                </a:solidFill>
              </a:rPr>
              <a:t>09</a:t>
            </a:r>
            <a:endParaRPr lang="en-US" sz="800" dirty="0"/>
          </a:p>
        </p:txBody>
      </p:sp>
      <p:sp>
        <p:nvSpPr>
          <p:cNvPr id="12" name="Shape 9"/>
          <p:cNvSpPr/>
          <p:nvPr/>
        </p:nvSpPr>
        <p:spPr>
          <a:xfrm>
            <a:off x="594360" y="2121408"/>
            <a:ext cx="5285232" cy="3611880"/>
          </a:xfrm>
          <a:prstGeom prst="roundRect">
            <a:avLst>
              <a:gd name="adj" fmla="val 1519"/>
            </a:avLst>
          </a:prstGeom>
          <a:solidFill>
            <a:srgbClr val="FFFFFF"/>
          </a:solidFill>
          <a:ln w="10160">
            <a:solidFill>
              <a:srgbClr val="DFE2DB"/>
            </a:solidFill>
            <a:prstDash val="solid"/>
          </a:ln>
        </p:spPr>
      </p:sp>
      <p:sp>
        <p:nvSpPr>
          <p:cNvPr id="13" name="Text 10"/>
          <p:cNvSpPr/>
          <p:nvPr/>
        </p:nvSpPr>
        <p:spPr>
          <a:xfrm>
            <a:off x="850392" y="2404872"/>
            <a:ext cx="1920240" cy="146304"/>
          </a:xfrm>
          <a:prstGeom prst="rect">
            <a:avLst/>
          </a:prstGeom>
          <a:noFill/>
          <a:ln/>
        </p:spPr>
        <p:txBody>
          <a:bodyPr wrap="square" lIns="0" tIns="0" rIns="0" bIns="0" rtlCol="0" anchor="ctr"/>
          <a:lstStyle/>
          <a:p>
            <a:pPr indent="0" marL="0">
              <a:buNone/>
            </a:pPr>
            <a:r>
              <a:rPr lang="en-US" sz="730" b="1" spc="120" kern="0" dirty="0">
                <a:solidFill>
                  <a:srgbClr val="666C64"/>
                </a:solidFill>
              </a:rPr>
              <a:t>CATEGORY PRIORITISATION</a:t>
            </a:r>
            <a:endParaRPr lang="en-US" sz="730" dirty="0"/>
          </a:p>
        </p:txBody>
      </p:sp>
      <p:sp>
        <p:nvSpPr>
          <p:cNvPr id="14" name="Text 11"/>
          <p:cNvSpPr/>
          <p:nvPr/>
        </p:nvSpPr>
        <p:spPr>
          <a:xfrm>
            <a:off x="850392" y="2788920"/>
            <a:ext cx="1737360" cy="146304"/>
          </a:xfrm>
          <a:prstGeom prst="rect">
            <a:avLst/>
          </a:prstGeom>
          <a:noFill/>
          <a:ln/>
        </p:spPr>
        <p:txBody>
          <a:bodyPr wrap="square" lIns="0" tIns="0" rIns="0" bIns="0" rtlCol="0" anchor="ctr"/>
          <a:lstStyle/>
          <a:p>
            <a:pPr indent="0" marL="0">
              <a:buNone/>
            </a:pPr>
            <a:r>
              <a:rPr lang="en-US" sz="720" b="1" dirty="0">
                <a:solidFill>
                  <a:srgbClr val="666C64"/>
                </a:solidFill>
              </a:rPr>
              <a:t>Category</a:t>
            </a:r>
            <a:endParaRPr lang="en-US" sz="720" dirty="0"/>
          </a:p>
        </p:txBody>
      </p:sp>
      <p:sp>
        <p:nvSpPr>
          <p:cNvPr id="15" name="Text 12"/>
          <p:cNvSpPr/>
          <p:nvPr/>
        </p:nvSpPr>
        <p:spPr>
          <a:xfrm>
            <a:off x="2816352" y="2788920"/>
            <a:ext cx="777240" cy="146304"/>
          </a:xfrm>
          <a:prstGeom prst="rect">
            <a:avLst/>
          </a:prstGeom>
          <a:noFill/>
          <a:ln/>
        </p:spPr>
        <p:txBody>
          <a:bodyPr wrap="square" lIns="0" tIns="0" rIns="0" bIns="0" rtlCol="0" anchor="ctr"/>
          <a:lstStyle/>
          <a:p>
            <a:pPr indent="0" marL="0">
              <a:buNone/>
            </a:pPr>
            <a:r>
              <a:rPr lang="en-US" sz="720" b="1" dirty="0">
                <a:solidFill>
                  <a:srgbClr val="666C64"/>
                </a:solidFill>
              </a:rPr>
              <a:t>Need</a:t>
            </a:r>
            <a:endParaRPr lang="en-US" sz="720" dirty="0"/>
          </a:p>
        </p:txBody>
      </p:sp>
      <p:sp>
        <p:nvSpPr>
          <p:cNvPr id="16" name="Text 13"/>
          <p:cNvSpPr/>
          <p:nvPr/>
        </p:nvSpPr>
        <p:spPr>
          <a:xfrm>
            <a:off x="3758184" y="2788920"/>
            <a:ext cx="822960" cy="146304"/>
          </a:xfrm>
          <a:prstGeom prst="rect">
            <a:avLst/>
          </a:prstGeom>
          <a:noFill/>
          <a:ln/>
        </p:spPr>
        <p:txBody>
          <a:bodyPr wrap="square" lIns="0" tIns="0" rIns="0" bIns="0" rtlCol="0" anchor="ctr"/>
          <a:lstStyle/>
          <a:p>
            <a:pPr indent="0" marL="0">
              <a:buNone/>
            </a:pPr>
            <a:r>
              <a:rPr lang="en-US" sz="720" b="1" dirty="0">
                <a:solidFill>
                  <a:srgbClr val="666C64"/>
                </a:solidFill>
              </a:rPr>
              <a:t>Complexity</a:t>
            </a:r>
            <a:endParaRPr lang="en-US" sz="720" dirty="0"/>
          </a:p>
        </p:txBody>
      </p:sp>
      <p:sp>
        <p:nvSpPr>
          <p:cNvPr id="17" name="Text 14"/>
          <p:cNvSpPr/>
          <p:nvPr/>
        </p:nvSpPr>
        <p:spPr>
          <a:xfrm>
            <a:off x="4736592" y="2788920"/>
            <a:ext cx="731520" cy="146304"/>
          </a:xfrm>
          <a:prstGeom prst="rect">
            <a:avLst/>
          </a:prstGeom>
          <a:noFill/>
          <a:ln/>
        </p:spPr>
        <p:txBody>
          <a:bodyPr wrap="square" lIns="0" tIns="0" rIns="0" bIns="0" rtlCol="0" anchor="ctr"/>
          <a:lstStyle/>
          <a:p>
            <a:pPr indent="0" marL="0">
              <a:buNone/>
            </a:pPr>
            <a:r>
              <a:rPr lang="en-US" sz="720" b="1" dirty="0">
                <a:solidFill>
                  <a:srgbClr val="666C64"/>
                </a:solidFill>
              </a:rPr>
              <a:t>Decision</a:t>
            </a:r>
            <a:endParaRPr lang="en-US" sz="720" dirty="0"/>
          </a:p>
        </p:txBody>
      </p:sp>
      <p:sp>
        <p:nvSpPr>
          <p:cNvPr id="18" name="Shape 15"/>
          <p:cNvSpPr/>
          <p:nvPr/>
        </p:nvSpPr>
        <p:spPr>
          <a:xfrm>
            <a:off x="850392" y="3017520"/>
            <a:ext cx="4526280" cy="0"/>
          </a:xfrm>
          <a:prstGeom prst="line">
            <a:avLst/>
          </a:prstGeom>
          <a:noFill/>
          <a:ln w="7620">
            <a:solidFill>
              <a:srgbClr val="DFE2DB"/>
            </a:solidFill>
            <a:prstDash val="solid"/>
          </a:ln>
        </p:spPr>
      </p:sp>
      <p:sp>
        <p:nvSpPr>
          <p:cNvPr id="19" name="Text 16"/>
          <p:cNvSpPr/>
          <p:nvPr/>
        </p:nvSpPr>
        <p:spPr>
          <a:xfrm>
            <a:off x="850392" y="3090672"/>
            <a:ext cx="1737360" cy="155448"/>
          </a:xfrm>
          <a:prstGeom prst="rect">
            <a:avLst/>
          </a:prstGeom>
          <a:noFill/>
          <a:ln/>
        </p:spPr>
        <p:txBody>
          <a:bodyPr wrap="square" lIns="0" tIns="0" rIns="0" bIns="0" rtlCol="0" anchor="ctr">
            <a:normAutofit/>
          </a:bodyPr>
          <a:lstStyle/>
          <a:p>
            <a:pPr indent="0" marL="0">
              <a:buNone/>
            </a:pPr>
            <a:r>
              <a:rPr lang="en-US" sz="800" b="1" dirty="0">
                <a:solidFill>
                  <a:srgbClr val="171817"/>
                </a:solidFill>
              </a:rPr>
              <a:t>Budget phones</a:t>
            </a:r>
            <a:endParaRPr lang="en-US" sz="800" dirty="0"/>
          </a:p>
        </p:txBody>
      </p:sp>
      <p:sp>
        <p:nvSpPr>
          <p:cNvPr id="20" name="Text 17"/>
          <p:cNvSpPr/>
          <p:nvPr/>
        </p:nvSpPr>
        <p:spPr>
          <a:xfrm>
            <a:off x="2816352" y="3090672"/>
            <a:ext cx="777240" cy="155448"/>
          </a:xfrm>
          <a:prstGeom prst="rect">
            <a:avLst/>
          </a:prstGeom>
          <a:noFill/>
          <a:ln/>
        </p:spPr>
        <p:txBody>
          <a:bodyPr wrap="square" lIns="0" tIns="0" rIns="0" bIns="0" rtlCol="0" anchor="ctr">
            <a:normAutofit/>
          </a:bodyPr>
          <a:lstStyle/>
          <a:p>
            <a:pPr indent="0" marL="0">
              <a:buNone/>
            </a:pPr>
            <a:r>
              <a:rPr lang="en-US" sz="800" dirty="0">
                <a:solidFill>
                  <a:srgbClr val="171817"/>
                </a:solidFill>
              </a:rPr>
              <a:t>High</a:t>
            </a:r>
            <a:endParaRPr lang="en-US" sz="800" dirty="0"/>
          </a:p>
        </p:txBody>
      </p:sp>
      <p:sp>
        <p:nvSpPr>
          <p:cNvPr id="21" name="Text 18"/>
          <p:cNvSpPr/>
          <p:nvPr/>
        </p:nvSpPr>
        <p:spPr>
          <a:xfrm>
            <a:off x="3758184" y="3090672"/>
            <a:ext cx="822960" cy="155448"/>
          </a:xfrm>
          <a:prstGeom prst="rect">
            <a:avLst/>
          </a:prstGeom>
          <a:noFill/>
          <a:ln/>
        </p:spPr>
        <p:txBody>
          <a:bodyPr wrap="square" lIns="0" tIns="0" rIns="0" bIns="0" rtlCol="0" anchor="ctr">
            <a:normAutofit/>
          </a:bodyPr>
          <a:lstStyle/>
          <a:p>
            <a:pPr indent="0" marL="0">
              <a:buNone/>
            </a:pPr>
            <a:r>
              <a:rPr lang="en-US" sz="800" dirty="0">
                <a:solidFill>
                  <a:srgbClr val="171817"/>
                </a:solidFill>
              </a:rPr>
              <a:t>Medium</a:t>
            </a:r>
            <a:endParaRPr lang="en-US" sz="800" dirty="0"/>
          </a:p>
        </p:txBody>
      </p:sp>
      <p:sp>
        <p:nvSpPr>
          <p:cNvPr id="22" name="Text 19"/>
          <p:cNvSpPr/>
          <p:nvPr/>
        </p:nvSpPr>
        <p:spPr>
          <a:xfrm>
            <a:off x="4736592" y="3090672"/>
            <a:ext cx="731520" cy="155448"/>
          </a:xfrm>
          <a:prstGeom prst="rect">
            <a:avLst/>
          </a:prstGeom>
          <a:noFill/>
          <a:ln/>
        </p:spPr>
        <p:txBody>
          <a:bodyPr wrap="square" lIns="0" tIns="0" rIns="0" bIns="0" rtlCol="0" anchor="ctr">
            <a:normAutofit/>
          </a:bodyPr>
          <a:lstStyle/>
          <a:p>
            <a:pPr indent="0" marL="0">
              <a:buNone/>
            </a:pPr>
            <a:r>
              <a:rPr lang="en-US" sz="800" b="1" dirty="0">
                <a:solidFill>
                  <a:srgbClr val="237346"/>
                </a:solidFill>
              </a:rPr>
              <a:t>Launch</a:t>
            </a:r>
            <a:endParaRPr lang="en-US" sz="800" dirty="0"/>
          </a:p>
        </p:txBody>
      </p:sp>
      <p:sp>
        <p:nvSpPr>
          <p:cNvPr id="23" name="Shape 20"/>
          <p:cNvSpPr/>
          <p:nvPr/>
        </p:nvSpPr>
        <p:spPr>
          <a:xfrm>
            <a:off x="850392" y="3447288"/>
            <a:ext cx="4526280" cy="0"/>
          </a:xfrm>
          <a:prstGeom prst="line">
            <a:avLst/>
          </a:prstGeom>
          <a:noFill/>
          <a:ln w="7620">
            <a:solidFill>
              <a:srgbClr val="DFE2DB"/>
            </a:solidFill>
            <a:prstDash val="solid"/>
          </a:ln>
        </p:spPr>
      </p:sp>
      <p:sp>
        <p:nvSpPr>
          <p:cNvPr id="24" name="Text 21"/>
          <p:cNvSpPr/>
          <p:nvPr/>
        </p:nvSpPr>
        <p:spPr>
          <a:xfrm>
            <a:off x="850392" y="3520440"/>
            <a:ext cx="1737360" cy="155448"/>
          </a:xfrm>
          <a:prstGeom prst="rect">
            <a:avLst/>
          </a:prstGeom>
          <a:noFill/>
          <a:ln/>
        </p:spPr>
        <p:txBody>
          <a:bodyPr wrap="square" lIns="0" tIns="0" rIns="0" bIns="0" rtlCol="0" anchor="ctr">
            <a:normAutofit/>
          </a:bodyPr>
          <a:lstStyle/>
          <a:p>
            <a:pPr indent="0" marL="0">
              <a:buNone/>
            </a:pPr>
            <a:r>
              <a:rPr lang="en-US" sz="800" b="1" dirty="0">
                <a:solidFill>
                  <a:srgbClr val="171817"/>
                </a:solidFill>
              </a:rPr>
              <a:t>Small appliances</a:t>
            </a:r>
            <a:endParaRPr lang="en-US" sz="800" dirty="0"/>
          </a:p>
        </p:txBody>
      </p:sp>
      <p:sp>
        <p:nvSpPr>
          <p:cNvPr id="25" name="Text 22"/>
          <p:cNvSpPr/>
          <p:nvPr/>
        </p:nvSpPr>
        <p:spPr>
          <a:xfrm>
            <a:off x="2816352" y="3520440"/>
            <a:ext cx="777240" cy="155448"/>
          </a:xfrm>
          <a:prstGeom prst="rect">
            <a:avLst/>
          </a:prstGeom>
          <a:noFill/>
          <a:ln/>
        </p:spPr>
        <p:txBody>
          <a:bodyPr wrap="square" lIns="0" tIns="0" rIns="0" bIns="0" rtlCol="0" anchor="ctr">
            <a:normAutofit/>
          </a:bodyPr>
          <a:lstStyle/>
          <a:p>
            <a:pPr indent="0" marL="0">
              <a:buNone/>
            </a:pPr>
            <a:r>
              <a:rPr lang="en-US" sz="800" dirty="0">
                <a:solidFill>
                  <a:srgbClr val="171817"/>
                </a:solidFill>
              </a:rPr>
              <a:t>High</a:t>
            </a:r>
            <a:endParaRPr lang="en-US" sz="800" dirty="0"/>
          </a:p>
        </p:txBody>
      </p:sp>
      <p:sp>
        <p:nvSpPr>
          <p:cNvPr id="26" name="Text 23"/>
          <p:cNvSpPr/>
          <p:nvPr/>
        </p:nvSpPr>
        <p:spPr>
          <a:xfrm>
            <a:off x="3758184" y="3520440"/>
            <a:ext cx="822960" cy="155448"/>
          </a:xfrm>
          <a:prstGeom prst="rect">
            <a:avLst/>
          </a:prstGeom>
          <a:noFill/>
          <a:ln/>
        </p:spPr>
        <p:txBody>
          <a:bodyPr wrap="square" lIns="0" tIns="0" rIns="0" bIns="0" rtlCol="0" anchor="ctr">
            <a:normAutofit/>
          </a:bodyPr>
          <a:lstStyle/>
          <a:p>
            <a:pPr indent="0" marL="0">
              <a:buNone/>
            </a:pPr>
            <a:r>
              <a:rPr lang="en-US" sz="800" dirty="0">
                <a:solidFill>
                  <a:srgbClr val="171817"/>
                </a:solidFill>
              </a:rPr>
              <a:t>Low</a:t>
            </a:r>
            <a:endParaRPr lang="en-US" sz="800" dirty="0"/>
          </a:p>
        </p:txBody>
      </p:sp>
      <p:sp>
        <p:nvSpPr>
          <p:cNvPr id="27" name="Text 24"/>
          <p:cNvSpPr/>
          <p:nvPr/>
        </p:nvSpPr>
        <p:spPr>
          <a:xfrm>
            <a:off x="4736592" y="3520440"/>
            <a:ext cx="731520" cy="155448"/>
          </a:xfrm>
          <a:prstGeom prst="rect">
            <a:avLst/>
          </a:prstGeom>
          <a:noFill/>
          <a:ln/>
        </p:spPr>
        <p:txBody>
          <a:bodyPr wrap="square" lIns="0" tIns="0" rIns="0" bIns="0" rtlCol="0" anchor="ctr">
            <a:normAutofit/>
          </a:bodyPr>
          <a:lstStyle/>
          <a:p>
            <a:pPr indent="0" marL="0">
              <a:buNone/>
            </a:pPr>
            <a:r>
              <a:rPr lang="en-US" sz="800" b="1" dirty="0">
                <a:solidFill>
                  <a:srgbClr val="237346"/>
                </a:solidFill>
              </a:rPr>
              <a:t>Launch</a:t>
            </a:r>
            <a:endParaRPr lang="en-US" sz="800" dirty="0"/>
          </a:p>
        </p:txBody>
      </p:sp>
      <p:sp>
        <p:nvSpPr>
          <p:cNvPr id="28" name="Shape 25"/>
          <p:cNvSpPr/>
          <p:nvPr/>
        </p:nvSpPr>
        <p:spPr>
          <a:xfrm>
            <a:off x="850392" y="3877056"/>
            <a:ext cx="4526280" cy="0"/>
          </a:xfrm>
          <a:prstGeom prst="line">
            <a:avLst/>
          </a:prstGeom>
          <a:noFill/>
          <a:ln w="7620">
            <a:solidFill>
              <a:srgbClr val="DFE2DB"/>
            </a:solidFill>
            <a:prstDash val="solid"/>
          </a:ln>
        </p:spPr>
      </p:sp>
      <p:sp>
        <p:nvSpPr>
          <p:cNvPr id="29" name="Text 26"/>
          <p:cNvSpPr/>
          <p:nvPr/>
        </p:nvSpPr>
        <p:spPr>
          <a:xfrm>
            <a:off x="850392" y="3950208"/>
            <a:ext cx="1737360" cy="155448"/>
          </a:xfrm>
          <a:prstGeom prst="rect">
            <a:avLst/>
          </a:prstGeom>
          <a:noFill/>
          <a:ln/>
        </p:spPr>
        <p:txBody>
          <a:bodyPr wrap="square" lIns="0" tIns="0" rIns="0" bIns="0" rtlCol="0" anchor="ctr">
            <a:normAutofit/>
          </a:bodyPr>
          <a:lstStyle/>
          <a:p>
            <a:pPr indent="0" marL="0">
              <a:buNone/>
            </a:pPr>
            <a:r>
              <a:rPr lang="en-US" sz="800" b="1" dirty="0">
                <a:solidFill>
                  <a:srgbClr val="171817"/>
                </a:solidFill>
              </a:rPr>
              <a:t>Work/study</a:t>
            </a:r>
            <a:endParaRPr lang="en-US" sz="800" dirty="0"/>
          </a:p>
        </p:txBody>
      </p:sp>
      <p:sp>
        <p:nvSpPr>
          <p:cNvPr id="30" name="Text 27"/>
          <p:cNvSpPr/>
          <p:nvPr/>
        </p:nvSpPr>
        <p:spPr>
          <a:xfrm>
            <a:off x="2816352" y="3950208"/>
            <a:ext cx="777240" cy="155448"/>
          </a:xfrm>
          <a:prstGeom prst="rect">
            <a:avLst/>
          </a:prstGeom>
          <a:noFill/>
          <a:ln/>
        </p:spPr>
        <p:txBody>
          <a:bodyPr wrap="square" lIns="0" tIns="0" rIns="0" bIns="0" rtlCol="0" anchor="ctr">
            <a:normAutofit/>
          </a:bodyPr>
          <a:lstStyle/>
          <a:p>
            <a:pPr indent="0" marL="0">
              <a:buNone/>
            </a:pPr>
            <a:r>
              <a:rPr lang="en-US" sz="800" dirty="0">
                <a:solidFill>
                  <a:srgbClr val="171817"/>
                </a:solidFill>
              </a:rPr>
              <a:t>Medium-high</a:t>
            </a:r>
            <a:endParaRPr lang="en-US" sz="800" dirty="0"/>
          </a:p>
        </p:txBody>
      </p:sp>
      <p:sp>
        <p:nvSpPr>
          <p:cNvPr id="31" name="Text 28"/>
          <p:cNvSpPr/>
          <p:nvPr/>
        </p:nvSpPr>
        <p:spPr>
          <a:xfrm>
            <a:off x="3758184" y="3950208"/>
            <a:ext cx="822960" cy="155448"/>
          </a:xfrm>
          <a:prstGeom prst="rect">
            <a:avLst/>
          </a:prstGeom>
          <a:noFill/>
          <a:ln/>
        </p:spPr>
        <p:txBody>
          <a:bodyPr wrap="square" lIns="0" tIns="0" rIns="0" bIns="0" rtlCol="0" anchor="ctr">
            <a:normAutofit/>
          </a:bodyPr>
          <a:lstStyle/>
          <a:p>
            <a:pPr indent="0" marL="0">
              <a:buNone/>
            </a:pPr>
            <a:r>
              <a:rPr lang="en-US" sz="800" dirty="0">
                <a:solidFill>
                  <a:srgbClr val="171817"/>
                </a:solidFill>
              </a:rPr>
              <a:t>Low</a:t>
            </a:r>
            <a:endParaRPr lang="en-US" sz="800" dirty="0"/>
          </a:p>
        </p:txBody>
      </p:sp>
      <p:sp>
        <p:nvSpPr>
          <p:cNvPr id="32" name="Text 29"/>
          <p:cNvSpPr/>
          <p:nvPr/>
        </p:nvSpPr>
        <p:spPr>
          <a:xfrm>
            <a:off x="4736592" y="3950208"/>
            <a:ext cx="731520" cy="155448"/>
          </a:xfrm>
          <a:prstGeom prst="rect">
            <a:avLst/>
          </a:prstGeom>
          <a:noFill/>
          <a:ln/>
        </p:spPr>
        <p:txBody>
          <a:bodyPr wrap="square" lIns="0" tIns="0" rIns="0" bIns="0" rtlCol="0" anchor="ctr">
            <a:normAutofit/>
          </a:bodyPr>
          <a:lstStyle/>
          <a:p>
            <a:pPr indent="0" marL="0">
              <a:buNone/>
            </a:pPr>
            <a:r>
              <a:rPr lang="en-US" sz="800" b="1" dirty="0">
                <a:solidFill>
                  <a:srgbClr val="237346"/>
                </a:solidFill>
              </a:rPr>
              <a:t>Launch</a:t>
            </a:r>
            <a:endParaRPr lang="en-US" sz="800" dirty="0"/>
          </a:p>
        </p:txBody>
      </p:sp>
      <p:sp>
        <p:nvSpPr>
          <p:cNvPr id="33" name="Shape 30"/>
          <p:cNvSpPr/>
          <p:nvPr/>
        </p:nvSpPr>
        <p:spPr>
          <a:xfrm>
            <a:off x="850392" y="4306824"/>
            <a:ext cx="4526280" cy="0"/>
          </a:xfrm>
          <a:prstGeom prst="line">
            <a:avLst/>
          </a:prstGeom>
          <a:noFill/>
          <a:ln w="7620">
            <a:solidFill>
              <a:srgbClr val="DFE2DB"/>
            </a:solidFill>
            <a:prstDash val="solid"/>
          </a:ln>
        </p:spPr>
      </p:sp>
      <p:sp>
        <p:nvSpPr>
          <p:cNvPr id="34" name="Text 31"/>
          <p:cNvSpPr/>
          <p:nvPr/>
        </p:nvSpPr>
        <p:spPr>
          <a:xfrm>
            <a:off x="850392" y="4379976"/>
            <a:ext cx="1737360" cy="155448"/>
          </a:xfrm>
          <a:prstGeom prst="rect">
            <a:avLst/>
          </a:prstGeom>
          <a:noFill/>
          <a:ln/>
        </p:spPr>
        <p:txBody>
          <a:bodyPr wrap="square" lIns="0" tIns="0" rIns="0" bIns="0" rtlCol="0" anchor="ctr">
            <a:normAutofit/>
          </a:bodyPr>
          <a:lstStyle/>
          <a:p>
            <a:pPr indent="0" marL="0">
              <a:buNone/>
            </a:pPr>
            <a:r>
              <a:rPr lang="en-US" sz="800" b="1" dirty="0">
                <a:solidFill>
                  <a:srgbClr val="171817"/>
                </a:solidFill>
              </a:rPr>
              <a:t>Fashion</a:t>
            </a:r>
            <a:endParaRPr lang="en-US" sz="800" dirty="0"/>
          </a:p>
        </p:txBody>
      </p:sp>
      <p:sp>
        <p:nvSpPr>
          <p:cNvPr id="35" name="Text 32"/>
          <p:cNvSpPr/>
          <p:nvPr/>
        </p:nvSpPr>
        <p:spPr>
          <a:xfrm>
            <a:off x="2816352" y="4379976"/>
            <a:ext cx="777240" cy="155448"/>
          </a:xfrm>
          <a:prstGeom prst="rect">
            <a:avLst/>
          </a:prstGeom>
          <a:noFill/>
          <a:ln/>
        </p:spPr>
        <p:txBody>
          <a:bodyPr wrap="square" lIns="0" tIns="0" rIns="0" bIns="0" rtlCol="0" anchor="ctr">
            <a:normAutofit/>
          </a:bodyPr>
          <a:lstStyle/>
          <a:p>
            <a:pPr indent="0" marL="0">
              <a:buNone/>
            </a:pPr>
            <a:r>
              <a:rPr lang="en-US" sz="800" dirty="0">
                <a:solidFill>
                  <a:srgbClr val="171817"/>
                </a:solidFill>
              </a:rPr>
              <a:t>Medium</a:t>
            </a:r>
            <a:endParaRPr lang="en-US" sz="800" dirty="0"/>
          </a:p>
        </p:txBody>
      </p:sp>
      <p:sp>
        <p:nvSpPr>
          <p:cNvPr id="36" name="Text 33"/>
          <p:cNvSpPr/>
          <p:nvPr/>
        </p:nvSpPr>
        <p:spPr>
          <a:xfrm>
            <a:off x="3758184" y="4379976"/>
            <a:ext cx="822960" cy="155448"/>
          </a:xfrm>
          <a:prstGeom prst="rect">
            <a:avLst/>
          </a:prstGeom>
          <a:noFill/>
          <a:ln/>
        </p:spPr>
        <p:txBody>
          <a:bodyPr wrap="square" lIns="0" tIns="0" rIns="0" bIns="0" rtlCol="0" anchor="ctr">
            <a:normAutofit/>
          </a:bodyPr>
          <a:lstStyle/>
          <a:p>
            <a:pPr indent="0" marL="0">
              <a:buNone/>
            </a:pPr>
            <a:r>
              <a:rPr lang="en-US" sz="800" dirty="0">
                <a:solidFill>
                  <a:srgbClr val="171817"/>
                </a:solidFill>
              </a:rPr>
              <a:t>High</a:t>
            </a:r>
            <a:endParaRPr lang="en-US" sz="800" dirty="0"/>
          </a:p>
        </p:txBody>
      </p:sp>
      <p:sp>
        <p:nvSpPr>
          <p:cNvPr id="37" name="Text 34"/>
          <p:cNvSpPr/>
          <p:nvPr/>
        </p:nvSpPr>
        <p:spPr>
          <a:xfrm>
            <a:off x="4736592" y="4379976"/>
            <a:ext cx="731520" cy="155448"/>
          </a:xfrm>
          <a:prstGeom prst="rect">
            <a:avLst/>
          </a:prstGeom>
          <a:noFill/>
          <a:ln/>
        </p:spPr>
        <p:txBody>
          <a:bodyPr wrap="square" lIns="0" tIns="0" rIns="0" bIns="0" rtlCol="0" anchor="ctr">
            <a:normAutofit/>
          </a:bodyPr>
          <a:lstStyle/>
          <a:p>
            <a:pPr indent="0" marL="0">
              <a:buNone/>
            </a:pPr>
            <a:r>
              <a:rPr lang="en-US" sz="800" b="1" dirty="0">
                <a:solidFill>
                  <a:srgbClr val="666C64"/>
                </a:solidFill>
              </a:rPr>
              <a:t>Later</a:t>
            </a:r>
            <a:endParaRPr lang="en-US" sz="800" dirty="0"/>
          </a:p>
        </p:txBody>
      </p:sp>
      <p:sp>
        <p:nvSpPr>
          <p:cNvPr id="38" name="Shape 35"/>
          <p:cNvSpPr/>
          <p:nvPr/>
        </p:nvSpPr>
        <p:spPr>
          <a:xfrm>
            <a:off x="850392" y="4736592"/>
            <a:ext cx="4526280" cy="0"/>
          </a:xfrm>
          <a:prstGeom prst="line">
            <a:avLst/>
          </a:prstGeom>
          <a:noFill/>
          <a:ln w="7620">
            <a:solidFill>
              <a:srgbClr val="DFE2DB"/>
            </a:solidFill>
            <a:prstDash val="solid"/>
          </a:ln>
        </p:spPr>
      </p:sp>
      <p:sp>
        <p:nvSpPr>
          <p:cNvPr id="39" name="Text 36"/>
          <p:cNvSpPr/>
          <p:nvPr/>
        </p:nvSpPr>
        <p:spPr>
          <a:xfrm>
            <a:off x="850392" y="4809744"/>
            <a:ext cx="1737360" cy="155448"/>
          </a:xfrm>
          <a:prstGeom prst="rect">
            <a:avLst/>
          </a:prstGeom>
          <a:noFill/>
          <a:ln/>
        </p:spPr>
        <p:txBody>
          <a:bodyPr wrap="square" lIns="0" tIns="0" rIns="0" bIns="0" rtlCol="0" anchor="ctr">
            <a:normAutofit/>
          </a:bodyPr>
          <a:lstStyle/>
          <a:p>
            <a:pPr indent="0" marL="0">
              <a:buNone/>
            </a:pPr>
            <a:r>
              <a:rPr lang="en-US" sz="800" b="1" dirty="0">
                <a:solidFill>
                  <a:srgbClr val="171817"/>
                </a:solidFill>
              </a:rPr>
              <a:t>Travel</a:t>
            </a:r>
            <a:endParaRPr lang="en-US" sz="800" dirty="0"/>
          </a:p>
        </p:txBody>
      </p:sp>
      <p:sp>
        <p:nvSpPr>
          <p:cNvPr id="40" name="Text 37"/>
          <p:cNvSpPr/>
          <p:nvPr/>
        </p:nvSpPr>
        <p:spPr>
          <a:xfrm>
            <a:off x="2816352" y="4809744"/>
            <a:ext cx="777240" cy="155448"/>
          </a:xfrm>
          <a:prstGeom prst="rect">
            <a:avLst/>
          </a:prstGeom>
          <a:noFill/>
          <a:ln/>
        </p:spPr>
        <p:txBody>
          <a:bodyPr wrap="square" lIns="0" tIns="0" rIns="0" bIns="0" rtlCol="0" anchor="ctr">
            <a:normAutofit/>
          </a:bodyPr>
          <a:lstStyle/>
          <a:p>
            <a:pPr indent="0" marL="0">
              <a:buNone/>
            </a:pPr>
            <a:r>
              <a:rPr lang="en-US" sz="800" dirty="0">
                <a:solidFill>
                  <a:srgbClr val="171817"/>
                </a:solidFill>
              </a:rPr>
              <a:t>High</a:t>
            </a:r>
            <a:endParaRPr lang="en-US" sz="800" dirty="0"/>
          </a:p>
        </p:txBody>
      </p:sp>
      <p:sp>
        <p:nvSpPr>
          <p:cNvPr id="41" name="Text 38"/>
          <p:cNvSpPr/>
          <p:nvPr/>
        </p:nvSpPr>
        <p:spPr>
          <a:xfrm>
            <a:off x="3758184" y="4809744"/>
            <a:ext cx="822960" cy="155448"/>
          </a:xfrm>
          <a:prstGeom prst="rect">
            <a:avLst/>
          </a:prstGeom>
          <a:noFill/>
          <a:ln/>
        </p:spPr>
        <p:txBody>
          <a:bodyPr wrap="square" lIns="0" tIns="0" rIns="0" bIns="0" rtlCol="0" anchor="ctr">
            <a:normAutofit/>
          </a:bodyPr>
          <a:lstStyle/>
          <a:p>
            <a:pPr indent="0" marL="0">
              <a:buNone/>
            </a:pPr>
            <a:r>
              <a:rPr lang="en-US" sz="800" dirty="0">
                <a:solidFill>
                  <a:srgbClr val="171817"/>
                </a:solidFill>
              </a:rPr>
              <a:t>High</a:t>
            </a:r>
            <a:endParaRPr lang="en-US" sz="800" dirty="0"/>
          </a:p>
        </p:txBody>
      </p:sp>
      <p:sp>
        <p:nvSpPr>
          <p:cNvPr id="42" name="Text 39"/>
          <p:cNvSpPr/>
          <p:nvPr/>
        </p:nvSpPr>
        <p:spPr>
          <a:xfrm>
            <a:off x="4736592" y="4809744"/>
            <a:ext cx="731520" cy="155448"/>
          </a:xfrm>
          <a:prstGeom prst="rect">
            <a:avLst/>
          </a:prstGeom>
          <a:noFill/>
          <a:ln/>
        </p:spPr>
        <p:txBody>
          <a:bodyPr wrap="square" lIns="0" tIns="0" rIns="0" bIns="0" rtlCol="0" anchor="ctr">
            <a:normAutofit/>
          </a:bodyPr>
          <a:lstStyle/>
          <a:p>
            <a:pPr indent="0" marL="0">
              <a:buNone/>
            </a:pPr>
            <a:r>
              <a:rPr lang="en-US" sz="800" b="1" dirty="0">
                <a:solidFill>
                  <a:srgbClr val="666C64"/>
                </a:solidFill>
              </a:rPr>
              <a:t>Later</a:t>
            </a:r>
            <a:endParaRPr lang="en-US" sz="800" dirty="0"/>
          </a:p>
        </p:txBody>
      </p:sp>
      <p:sp>
        <p:nvSpPr>
          <p:cNvPr id="43" name="Shape 40"/>
          <p:cNvSpPr/>
          <p:nvPr/>
        </p:nvSpPr>
        <p:spPr>
          <a:xfrm>
            <a:off x="6144768" y="2121408"/>
            <a:ext cx="5468112" cy="3611880"/>
          </a:xfrm>
          <a:prstGeom prst="roundRect">
            <a:avLst>
              <a:gd name="adj" fmla="val 1519"/>
            </a:avLst>
          </a:prstGeom>
          <a:solidFill>
            <a:srgbClr val="171817"/>
          </a:solidFill>
          <a:ln w="10160">
            <a:solidFill>
              <a:srgbClr val="171817"/>
            </a:solidFill>
            <a:prstDash val="solid"/>
          </a:ln>
        </p:spPr>
      </p:sp>
      <p:sp>
        <p:nvSpPr>
          <p:cNvPr id="44" name="Text 41"/>
          <p:cNvSpPr/>
          <p:nvPr/>
        </p:nvSpPr>
        <p:spPr>
          <a:xfrm>
            <a:off x="6400800" y="2404872"/>
            <a:ext cx="2377440" cy="146304"/>
          </a:xfrm>
          <a:prstGeom prst="rect">
            <a:avLst/>
          </a:prstGeom>
          <a:noFill/>
          <a:ln/>
        </p:spPr>
        <p:txBody>
          <a:bodyPr wrap="square" lIns="0" tIns="0" rIns="0" bIns="0" rtlCol="0" anchor="ctr"/>
          <a:lstStyle/>
          <a:p>
            <a:pPr indent="0" marL="0">
              <a:buNone/>
            </a:pPr>
            <a:r>
              <a:rPr lang="en-US" sz="730" b="1" spc="120" kern="0" dirty="0">
                <a:solidFill>
                  <a:srgbClr val="C9F044"/>
                </a:solidFill>
              </a:rPr>
              <a:t>FIRST CONTROLLED EXPERIMENTS</a:t>
            </a:r>
            <a:endParaRPr lang="en-US" sz="730" dirty="0"/>
          </a:p>
        </p:txBody>
      </p:sp>
      <p:sp>
        <p:nvSpPr>
          <p:cNvPr id="45" name="Shape 42"/>
          <p:cNvSpPr/>
          <p:nvPr/>
        </p:nvSpPr>
        <p:spPr>
          <a:xfrm>
            <a:off x="6400800" y="2807208"/>
            <a:ext cx="393192" cy="310896"/>
          </a:xfrm>
          <a:prstGeom prst="roundRect">
            <a:avLst>
              <a:gd name="adj" fmla="val 20588"/>
            </a:avLst>
          </a:prstGeom>
          <a:solidFill>
            <a:srgbClr val="C9F044"/>
          </a:solidFill>
          <a:ln w="12700">
            <a:solidFill>
              <a:srgbClr val="C9F044"/>
            </a:solidFill>
            <a:prstDash val="solid"/>
          </a:ln>
        </p:spPr>
      </p:sp>
      <p:sp>
        <p:nvSpPr>
          <p:cNvPr id="46" name="Text 43"/>
          <p:cNvSpPr/>
          <p:nvPr/>
        </p:nvSpPr>
        <p:spPr>
          <a:xfrm>
            <a:off x="6455664" y="2857500"/>
            <a:ext cx="283464" cy="182880"/>
          </a:xfrm>
          <a:prstGeom prst="rect">
            <a:avLst/>
          </a:prstGeom>
          <a:noFill/>
          <a:ln/>
        </p:spPr>
        <p:txBody>
          <a:bodyPr wrap="square" lIns="0" tIns="0" rIns="0" bIns="0" rtlCol="0" anchor="ctr">
            <a:normAutofit/>
          </a:bodyPr>
          <a:lstStyle/>
          <a:p>
            <a:pPr algn="ctr" indent="0" marL="0">
              <a:buNone/>
            </a:pPr>
            <a:r>
              <a:rPr lang="en-US" sz="830" b="1" dirty="0">
                <a:solidFill>
                  <a:srgbClr val="171817"/>
                </a:solidFill>
              </a:rPr>
              <a:t>01</a:t>
            </a:r>
            <a:endParaRPr lang="en-US" sz="830" dirty="0"/>
          </a:p>
        </p:txBody>
      </p:sp>
      <p:sp>
        <p:nvSpPr>
          <p:cNvPr id="47" name="Text 44"/>
          <p:cNvSpPr/>
          <p:nvPr/>
        </p:nvSpPr>
        <p:spPr>
          <a:xfrm>
            <a:off x="6931152" y="2825496"/>
            <a:ext cx="1737360" cy="173736"/>
          </a:xfrm>
          <a:prstGeom prst="rect">
            <a:avLst/>
          </a:prstGeom>
          <a:noFill/>
          <a:ln/>
        </p:spPr>
        <p:txBody>
          <a:bodyPr wrap="square" lIns="0" tIns="0" rIns="0" bIns="0" rtlCol="0" anchor="ctr"/>
          <a:lstStyle/>
          <a:p>
            <a:pPr indent="0" marL="0">
              <a:buNone/>
            </a:pPr>
            <a:r>
              <a:rPr lang="en-US" sz="900" b="1" dirty="0">
                <a:solidFill>
                  <a:srgbClr val="FFFFFF"/>
                </a:solidFill>
              </a:rPr>
              <a:t>Due-today discovery</a:t>
            </a:r>
            <a:endParaRPr lang="en-US" sz="900" dirty="0"/>
          </a:p>
        </p:txBody>
      </p:sp>
      <p:sp>
        <p:nvSpPr>
          <p:cNvPr id="48" name="Text 45"/>
          <p:cNvSpPr/>
          <p:nvPr/>
        </p:nvSpPr>
        <p:spPr>
          <a:xfrm>
            <a:off x="8759952" y="2825496"/>
            <a:ext cx="1188720" cy="155448"/>
          </a:xfrm>
          <a:prstGeom prst="rect">
            <a:avLst/>
          </a:prstGeom>
          <a:noFill/>
          <a:ln/>
        </p:spPr>
        <p:txBody>
          <a:bodyPr wrap="square" lIns="0" tIns="0" rIns="0" bIns="0" rtlCol="0" anchor="ctr">
            <a:normAutofit/>
          </a:bodyPr>
          <a:lstStyle/>
          <a:p>
            <a:pPr indent="0" marL="0">
              <a:buNone/>
            </a:pPr>
            <a:r>
              <a:rPr lang="en-US" sz="720" dirty="0">
                <a:solidFill>
                  <a:srgbClr val="C8CEC6"/>
                </a:solidFill>
              </a:rPr>
              <a:t>Primary: PDP -&gt; bag</a:t>
            </a:r>
            <a:endParaRPr lang="en-US" sz="720" dirty="0"/>
          </a:p>
        </p:txBody>
      </p:sp>
      <p:sp>
        <p:nvSpPr>
          <p:cNvPr id="49" name="Text 46"/>
          <p:cNvSpPr/>
          <p:nvPr/>
        </p:nvSpPr>
        <p:spPr>
          <a:xfrm>
            <a:off x="10021824" y="2825496"/>
            <a:ext cx="1234440" cy="155448"/>
          </a:xfrm>
          <a:prstGeom prst="rect">
            <a:avLst/>
          </a:prstGeom>
          <a:noFill/>
          <a:ln/>
        </p:spPr>
        <p:txBody>
          <a:bodyPr wrap="square" lIns="0" tIns="0" rIns="0" bIns="0" rtlCol="0" anchor="ctr">
            <a:normAutofit/>
          </a:bodyPr>
          <a:lstStyle/>
          <a:p>
            <a:pPr indent="0" marL="0">
              <a:buNone/>
            </a:pPr>
            <a:r>
              <a:rPr lang="en-US" sz="720" dirty="0">
                <a:solidFill>
                  <a:srgbClr val="C9F044"/>
                </a:solidFill>
              </a:rPr>
              <a:t>Guard: Contribution + DPD</a:t>
            </a:r>
            <a:endParaRPr lang="en-US" sz="720" dirty="0"/>
          </a:p>
        </p:txBody>
      </p:sp>
      <p:sp>
        <p:nvSpPr>
          <p:cNvPr id="50" name="Shape 47"/>
          <p:cNvSpPr/>
          <p:nvPr/>
        </p:nvSpPr>
        <p:spPr>
          <a:xfrm>
            <a:off x="6400800" y="3438144"/>
            <a:ext cx="393192" cy="310896"/>
          </a:xfrm>
          <a:prstGeom prst="roundRect">
            <a:avLst>
              <a:gd name="adj" fmla="val 20588"/>
            </a:avLst>
          </a:prstGeom>
          <a:solidFill>
            <a:srgbClr val="C9F044"/>
          </a:solidFill>
          <a:ln w="12700">
            <a:solidFill>
              <a:srgbClr val="C9F044"/>
            </a:solidFill>
            <a:prstDash val="solid"/>
          </a:ln>
        </p:spPr>
      </p:sp>
      <p:sp>
        <p:nvSpPr>
          <p:cNvPr id="51" name="Text 48"/>
          <p:cNvSpPr/>
          <p:nvPr/>
        </p:nvSpPr>
        <p:spPr>
          <a:xfrm>
            <a:off x="6455664" y="3488436"/>
            <a:ext cx="283464" cy="182880"/>
          </a:xfrm>
          <a:prstGeom prst="rect">
            <a:avLst/>
          </a:prstGeom>
          <a:noFill/>
          <a:ln/>
        </p:spPr>
        <p:txBody>
          <a:bodyPr wrap="square" lIns="0" tIns="0" rIns="0" bIns="0" rtlCol="0" anchor="ctr">
            <a:normAutofit/>
          </a:bodyPr>
          <a:lstStyle/>
          <a:p>
            <a:pPr algn="ctr" indent="0" marL="0">
              <a:buNone/>
            </a:pPr>
            <a:r>
              <a:rPr lang="en-US" sz="830" b="1" dirty="0">
                <a:solidFill>
                  <a:srgbClr val="171817"/>
                </a:solidFill>
              </a:rPr>
              <a:t>02</a:t>
            </a:r>
            <a:endParaRPr lang="en-US" sz="830" dirty="0"/>
          </a:p>
        </p:txBody>
      </p:sp>
      <p:sp>
        <p:nvSpPr>
          <p:cNvPr id="52" name="Text 49"/>
          <p:cNvSpPr/>
          <p:nvPr/>
        </p:nvSpPr>
        <p:spPr>
          <a:xfrm>
            <a:off x="6931152" y="3456432"/>
            <a:ext cx="1737360" cy="173736"/>
          </a:xfrm>
          <a:prstGeom prst="rect">
            <a:avLst/>
          </a:prstGeom>
          <a:noFill/>
          <a:ln/>
        </p:spPr>
        <p:txBody>
          <a:bodyPr wrap="square" lIns="0" tIns="0" rIns="0" bIns="0" rtlCol="0" anchor="ctr"/>
          <a:lstStyle/>
          <a:p>
            <a:pPr indent="0" marL="0">
              <a:buNone/>
            </a:pPr>
            <a:r>
              <a:rPr lang="en-US" sz="900" b="1" dirty="0">
                <a:solidFill>
                  <a:srgbClr val="FFFFFF"/>
                </a:solidFill>
              </a:rPr>
              <a:t>Responsible bundle</a:t>
            </a:r>
            <a:endParaRPr lang="en-US" sz="900" dirty="0"/>
          </a:p>
        </p:txBody>
      </p:sp>
      <p:sp>
        <p:nvSpPr>
          <p:cNvPr id="53" name="Text 50"/>
          <p:cNvSpPr/>
          <p:nvPr/>
        </p:nvSpPr>
        <p:spPr>
          <a:xfrm>
            <a:off x="8759952" y="3456432"/>
            <a:ext cx="1188720" cy="155448"/>
          </a:xfrm>
          <a:prstGeom prst="rect">
            <a:avLst/>
          </a:prstGeom>
          <a:noFill/>
          <a:ln/>
        </p:spPr>
        <p:txBody>
          <a:bodyPr wrap="square" lIns="0" tIns="0" rIns="0" bIns="0" rtlCol="0" anchor="ctr">
            <a:normAutofit/>
          </a:bodyPr>
          <a:lstStyle/>
          <a:p>
            <a:pPr indent="0" marL="0">
              <a:buNone/>
            </a:pPr>
            <a:r>
              <a:rPr lang="en-US" sz="720" dirty="0">
                <a:solidFill>
                  <a:srgbClr val="C8CEC6"/>
                </a:solidFill>
              </a:rPr>
              <a:t>Primary: AOV + attach</a:t>
            </a:r>
            <a:endParaRPr lang="en-US" sz="720" dirty="0"/>
          </a:p>
        </p:txBody>
      </p:sp>
      <p:sp>
        <p:nvSpPr>
          <p:cNvPr id="54" name="Text 51"/>
          <p:cNvSpPr/>
          <p:nvPr/>
        </p:nvSpPr>
        <p:spPr>
          <a:xfrm>
            <a:off x="10021824" y="3456432"/>
            <a:ext cx="1234440" cy="155448"/>
          </a:xfrm>
          <a:prstGeom prst="rect">
            <a:avLst/>
          </a:prstGeom>
          <a:noFill/>
          <a:ln/>
        </p:spPr>
        <p:txBody>
          <a:bodyPr wrap="square" lIns="0" tIns="0" rIns="0" bIns="0" rtlCol="0" anchor="ctr">
            <a:normAutofit/>
          </a:bodyPr>
          <a:lstStyle/>
          <a:p>
            <a:pPr indent="0" marL="0">
              <a:buNone/>
            </a:pPr>
            <a:r>
              <a:rPr lang="en-US" sz="720" dirty="0">
                <a:solidFill>
                  <a:srgbClr val="C9F044"/>
                </a:solidFill>
              </a:rPr>
              <a:t>Guard: Checkout + returns</a:t>
            </a:r>
            <a:endParaRPr lang="en-US" sz="720" dirty="0"/>
          </a:p>
        </p:txBody>
      </p:sp>
      <p:sp>
        <p:nvSpPr>
          <p:cNvPr id="55" name="Shape 52"/>
          <p:cNvSpPr/>
          <p:nvPr/>
        </p:nvSpPr>
        <p:spPr>
          <a:xfrm>
            <a:off x="6400800" y="4069080"/>
            <a:ext cx="393192" cy="310896"/>
          </a:xfrm>
          <a:prstGeom prst="roundRect">
            <a:avLst>
              <a:gd name="adj" fmla="val 20588"/>
            </a:avLst>
          </a:prstGeom>
          <a:solidFill>
            <a:srgbClr val="C9F044"/>
          </a:solidFill>
          <a:ln w="12700">
            <a:solidFill>
              <a:srgbClr val="C9F044"/>
            </a:solidFill>
            <a:prstDash val="solid"/>
          </a:ln>
        </p:spPr>
      </p:sp>
      <p:sp>
        <p:nvSpPr>
          <p:cNvPr id="56" name="Text 53"/>
          <p:cNvSpPr/>
          <p:nvPr/>
        </p:nvSpPr>
        <p:spPr>
          <a:xfrm>
            <a:off x="6455664" y="4119372"/>
            <a:ext cx="283464" cy="182880"/>
          </a:xfrm>
          <a:prstGeom prst="rect">
            <a:avLst/>
          </a:prstGeom>
          <a:noFill/>
          <a:ln/>
        </p:spPr>
        <p:txBody>
          <a:bodyPr wrap="square" lIns="0" tIns="0" rIns="0" bIns="0" rtlCol="0" anchor="ctr">
            <a:normAutofit/>
          </a:bodyPr>
          <a:lstStyle/>
          <a:p>
            <a:pPr algn="ctr" indent="0" marL="0">
              <a:buNone/>
            </a:pPr>
            <a:r>
              <a:rPr lang="en-US" sz="830" b="1" dirty="0">
                <a:solidFill>
                  <a:srgbClr val="171817"/>
                </a:solidFill>
              </a:rPr>
              <a:t>03</a:t>
            </a:r>
            <a:endParaRPr lang="en-US" sz="830" dirty="0"/>
          </a:p>
        </p:txBody>
      </p:sp>
      <p:sp>
        <p:nvSpPr>
          <p:cNvPr id="57" name="Text 54"/>
          <p:cNvSpPr/>
          <p:nvPr/>
        </p:nvSpPr>
        <p:spPr>
          <a:xfrm>
            <a:off x="6931152" y="4087368"/>
            <a:ext cx="1737360" cy="173736"/>
          </a:xfrm>
          <a:prstGeom prst="rect">
            <a:avLst/>
          </a:prstGeom>
          <a:noFill/>
          <a:ln/>
        </p:spPr>
        <p:txBody>
          <a:bodyPr wrap="square" lIns="0" tIns="0" rIns="0" bIns="0" rtlCol="0" anchor="ctr"/>
          <a:lstStyle/>
          <a:p>
            <a:pPr indent="0" marL="0">
              <a:buNone/>
            </a:pPr>
            <a:r>
              <a:rPr lang="en-US" sz="900" b="1" dirty="0">
                <a:solidFill>
                  <a:srgbClr val="FFFFFF"/>
                </a:solidFill>
              </a:rPr>
              <a:t>20 / 33 / 50% down</a:t>
            </a:r>
            <a:endParaRPr lang="en-US" sz="900" dirty="0"/>
          </a:p>
        </p:txBody>
      </p:sp>
      <p:sp>
        <p:nvSpPr>
          <p:cNvPr id="58" name="Text 55"/>
          <p:cNvSpPr/>
          <p:nvPr/>
        </p:nvSpPr>
        <p:spPr>
          <a:xfrm>
            <a:off x="8759952" y="4087368"/>
            <a:ext cx="1188720" cy="155448"/>
          </a:xfrm>
          <a:prstGeom prst="rect">
            <a:avLst/>
          </a:prstGeom>
          <a:noFill/>
          <a:ln/>
        </p:spPr>
        <p:txBody>
          <a:bodyPr wrap="square" lIns="0" tIns="0" rIns="0" bIns="0" rtlCol="0" anchor="ctr">
            <a:normAutofit/>
          </a:bodyPr>
          <a:lstStyle/>
          <a:p>
            <a:pPr indent="0" marL="0">
              <a:buNone/>
            </a:pPr>
            <a:r>
              <a:rPr lang="en-US" sz="720" dirty="0">
                <a:solidFill>
                  <a:srgbClr val="C8CEC6"/>
                </a:solidFill>
              </a:rPr>
              <a:t>Primary: Positive orders</a:t>
            </a:r>
            <a:endParaRPr lang="en-US" sz="720" dirty="0"/>
          </a:p>
        </p:txBody>
      </p:sp>
      <p:sp>
        <p:nvSpPr>
          <p:cNvPr id="59" name="Text 56"/>
          <p:cNvSpPr/>
          <p:nvPr/>
        </p:nvSpPr>
        <p:spPr>
          <a:xfrm>
            <a:off x="10021824" y="4087368"/>
            <a:ext cx="1234440" cy="155448"/>
          </a:xfrm>
          <a:prstGeom prst="rect">
            <a:avLst/>
          </a:prstGeom>
          <a:noFill/>
          <a:ln/>
        </p:spPr>
        <p:txBody>
          <a:bodyPr wrap="square" lIns="0" tIns="0" rIns="0" bIns="0" rtlCol="0" anchor="ctr">
            <a:normAutofit/>
          </a:bodyPr>
          <a:lstStyle/>
          <a:p>
            <a:pPr indent="0" marL="0">
              <a:buNone/>
            </a:pPr>
            <a:r>
              <a:rPr lang="en-US" sz="720" dirty="0">
                <a:solidFill>
                  <a:srgbClr val="C9F044"/>
                </a:solidFill>
              </a:rPr>
              <a:t>Guard: 30+ DPD</a:t>
            </a:r>
            <a:endParaRPr lang="en-US" sz="720" dirty="0"/>
          </a:p>
        </p:txBody>
      </p:sp>
      <p:sp>
        <p:nvSpPr>
          <p:cNvPr id="60" name="Shape 57"/>
          <p:cNvSpPr/>
          <p:nvPr/>
        </p:nvSpPr>
        <p:spPr>
          <a:xfrm>
            <a:off x="6400800" y="4700016"/>
            <a:ext cx="393192" cy="310896"/>
          </a:xfrm>
          <a:prstGeom prst="roundRect">
            <a:avLst>
              <a:gd name="adj" fmla="val 20588"/>
            </a:avLst>
          </a:prstGeom>
          <a:solidFill>
            <a:srgbClr val="C9F044"/>
          </a:solidFill>
          <a:ln w="12700">
            <a:solidFill>
              <a:srgbClr val="C9F044"/>
            </a:solidFill>
            <a:prstDash val="solid"/>
          </a:ln>
        </p:spPr>
      </p:sp>
      <p:sp>
        <p:nvSpPr>
          <p:cNvPr id="61" name="Text 58"/>
          <p:cNvSpPr/>
          <p:nvPr/>
        </p:nvSpPr>
        <p:spPr>
          <a:xfrm>
            <a:off x="6455664" y="4750308"/>
            <a:ext cx="283464" cy="182880"/>
          </a:xfrm>
          <a:prstGeom prst="rect">
            <a:avLst/>
          </a:prstGeom>
          <a:noFill/>
          <a:ln/>
        </p:spPr>
        <p:txBody>
          <a:bodyPr wrap="square" lIns="0" tIns="0" rIns="0" bIns="0" rtlCol="0" anchor="ctr">
            <a:normAutofit/>
          </a:bodyPr>
          <a:lstStyle/>
          <a:p>
            <a:pPr algn="ctr" indent="0" marL="0">
              <a:buNone/>
            </a:pPr>
            <a:r>
              <a:rPr lang="en-US" sz="830" b="1" dirty="0">
                <a:solidFill>
                  <a:srgbClr val="171817"/>
                </a:solidFill>
              </a:rPr>
              <a:t>04</a:t>
            </a:r>
            <a:endParaRPr lang="en-US" sz="830" dirty="0"/>
          </a:p>
        </p:txBody>
      </p:sp>
      <p:sp>
        <p:nvSpPr>
          <p:cNvPr id="62" name="Text 59"/>
          <p:cNvSpPr/>
          <p:nvPr/>
        </p:nvSpPr>
        <p:spPr>
          <a:xfrm>
            <a:off x="6931152" y="4718304"/>
            <a:ext cx="1737360" cy="173736"/>
          </a:xfrm>
          <a:prstGeom prst="rect">
            <a:avLst/>
          </a:prstGeom>
          <a:noFill/>
          <a:ln/>
        </p:spPr>
        <p:txBody>
          <a:bodyPr wrap="square" lIns="0" tIns="0" rIns="0" bIns="0" rtlCol="0" anchor="ctr"/>
          <a:lstStyle/>
          <a:p>
            <a:pPr indent="0" marL="0">
              <a:buNone/>
            </a:pPr>
            <a:r>
              <a:rPr lang="en-US" sz="900" b="1" dirty="0">
                <a:solidFill>
                  <a:srgbClr val="FFFFFF"/>
                </a:solidFill>
              </a:rPr>
              <a:t>Seller funding holdout</a:t>
            </a:r>
            <a:endParaRPr lang="en-US" sz="900" dirty="0"/>
          </a:p>
        </p:txBody>
      </p:sp>
      <p:sp>
        <p:nvSpPr>
          <p:cNvPr id="63" name="Text 60"/>
          <p:cNvSpPr/>
          <p:nvPr/>
        </p:nvSpPr>
        <p:spPr>
          <a:xfrm>
            <a:off x="8759952" y="4718304"/>
            <a:ext cx="1188720" cy="155448"/>
          </a:xfrm>
          <a:prstGeom prst="rect">
            <a:avLst/>
          </a:prstGeom>
          <a:noFill/>
          <a:ln/>
        </p:spPr>
        <p:txBody>
          <a:bodyPr wrap="square" lIns="0" tIns="0" rIns="0" bIns="0" rtlCol="0" anchor="ctr">
            <a:normAutofit/>
          </a:bodyPr>
          <a:lstStyle/>
          <a:p>
            <a:pPr indent="0" marL="0">
              <a:buNone/>
            </a:pPr>
            <a:r>
              <a:rPr lang="en-US" sz="720" dirty="0">
                <a:solidFill>
                  <a:srgbClr val="C8CEC6"/>
                </a:solidFill>
              </a:rPr>
              <a:t>Primary: Incremental orders</a:t>
            </a:r>
            <a:endParaRPr lang="en-US" sz="720" dirty="0"/>
          </a:p>
        </p:txBody>
      </p:sp>
      <p:sp>
        <p:nvSpPr>
          <p:cNvPr id="64" name="Text 61"/>
          <p:cNvSpPr/>
          <p:nvPr/>
        </p:nvSpPr>
        <p:spPr>
          <a:xfrm>
            <a:off x="10021824" y="4718304"/>
            <a:ext cx="1234440" cy="155448"/>
          </a:xfrm>
          <a:prstGeom prst="rect">
            <a:avLst/>
          </a:prstGeom>
          <a:noFill/>
          <a:ln/>
        </p:spPr>
        <p:txBody>
          <a:bodyPr wrap="square" lIns="0" tIns="0" rIns="0" bIns="0" rtlCol="0" anchor="ctr">
            <a:normAutofit/>
          </a:bodyPr>
          <a:lstStyle/>
          <a:p>
            <a:pPr indent="0" marL="0">
              <a:buNone/>
            </a:pPr>
            <a:r>
              <a:rPr lang="en-US" sz="720" dirty="0">
                <a:solidFill>
                  <a:srgbClr val="C9F044"/>
                </a:solidFill>
              </a:rPr>
              <a:t>Guard: Seller contribution</a:t>
            </a:r>
            <a:endParaRPr lang="en-US" sz="72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11</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vector>
  </TitlesOfParts>
  <Company>Independent product concept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Affordable Commerce after credit</dc:title>
  <dc:subject>super.money Affordable Commerce strategy</dc:subject>
  <dc:creator>Naman Jain</dc:creator>
  <cp:lastModifiedBy>Naman Jain</cp:lastModifiedBy>
  <cp:revision>1</cp:revision>
  <dcterms:created xsi:type="dcterms:W3CDTF">2026-07-26T07:05:17Z</dcterms:created>
  <dcterms:modified xsi:type="dcterms:W3CDTF">2026-07-26T07:05:17Z</dcterms:modified>
</cp:coreProperties>
</file>